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71" r:id="rId3"/>
  </p:sldMasterIdLst>
  <p:notesMasterIdLst>
    <p:notesMasterId r:id="rId77"/>
  </p:notesMasterIdLst>
  <p:sldIdLst>
    <p:sldId id="313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60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6" r:id="rId28"/>
    <p:sldId id="277" r:id="rId29"/>
    <p:sldId id="278" r:id="rId30"/>
    <p:sldId id="586" r:id="rId31"/>
    <p:sldId id="587" r:id="rId32"/>
    <p:sldId id="588" r:id="rId33"/>
    <p:sldId id="589" r:id="rId34"/>
    <p:sldId id="590" r:id="rId35"/>
    <p:sldId id="59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585" r:id="rId50"/>
    <p:sldId id="395" r:id="rId51"/>
    <p:sldId id="397" r:id="rId52"/>
    <p:sldId id="364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2" r:id="rId67"/>
    <p:sldId id="443" r:id="rId68"/>
    <p:sldId id="445" r:id="rId69"/>
    <p:sldId id="446" r:id="rId70"/>
    <p:sldId id="365" r:id="rId71"/>
    <p:sldId id="447" r:id="rId72"/>
    <p:sldId id="448" r:id="rId73"/>
    <p:sldId id="449" r:id="rId74"/>
    <p:sldId id="450" r:id="rId75"/>
    <p:sldId id="552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3AB1-F387-4C93-87D4-C7B16ADEDE55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78D51-A29B-43E0-92CD-8D743985E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9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033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62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5" name="Shape 5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8" name="Shape 5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553B9-191A-A779-0BD6-94AACEC74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C804C-38A0-B2D1-9F94-D4E30DA39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4124D-7040-9CA9-A009-8E079A0C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15DC4-8180-879E-B8C3-76E6A599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FE2E5-0490-B6FD-762D-EB4CECE5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8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759A4-A4A2-D33C-CAFF-A96A1903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3371EB-39F7-8399-969F-56526782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A8A27-DAB2-DE5F-F7F4-E5EC6013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413BC-2D49-B652-41F4-ADB7D978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5F6D9-E37F-41F5-47ED-E4B681AF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5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10C5B2-7AE9-D5C8-54E8-14A845DC4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8AAC42-F8E5-B8E8-389B-38B993631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D831B-81A5-82E3-40C6-E38B1398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A7175-4FA8-D91D-5B81-407499BF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5085F-AE71-3A92-5FC1-0699AD88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0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Arial" pitchFamily="34" charset="0"/>
              <a:buChar char="•"/>
              <a:tabLst/>
              <a:defRPr sz="2000">
                <a:latin typeface="나눔고딕" pitchFamily="50" charset="-127"/>
                <a:ea typeface="나눔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HY견고딕" pitchFamily="18" charset="-127"/>
              <a:buChar char="-"/>
              <a:tabLst/>
              <a:defRPr sz="1600">
                <a:latin typeface="나눔고딕" pitchFamily="50" charset="-127"/>
                <a:ea typeface="나눔고딕" pitchFamily="50" charset="-127"/>
              </a:defRPr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5334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6219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91094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-4016" y="-2089"/>
            <a:ext cx="12196016" cy="6856833"/>
            <a:chOff x="-3012" y="-2089"/>
            <a:chExt cx="9147012" cy="6856833"/>
          </a:xfrm>
        </p:grpSpPr>
        <p:grpSp>
          <p:nvGrpSpPr>
            <p:cNvPr id="42" name="그룹 41"/>
            <p:cNvGrpSpPr/>
            <p:nvPr userDrawn="1"/>
          </p:nvGrpSpPr>
          <p:grpSpPr>
            <a:xfrm>
              <a:off x="-3012" y="-2089"/>
              <a:ext cx="9147012" cy="6856833"/>
              <a:chOff x="-3012" y="-2089"/>
              <a:chExt cx="9147012" cy="6856833"/>
            </a:xfrm>
          </p:grpSpPr>
          <p:grpSp>
            <p:nvGrpSpPr>
              <p:cNvPr id="39" name="그룹 38"/>
              <p:cNvGrpSpPr/>
              <p:nvPr userDrawn="1"/>
            </p:nvGrpSpPr>
            <p:grpSpPr>
              <a:xfrm>
                <a:off x="5832140" y="3275"/>
                <a:ext cx="3311860" cy="6851469"/>
                <a:chOff x="0" y="5660"/>
                <a:chExt cx="3311860" cy="6851469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4737" y="1501534"/>
                  <a:ext cx="3300890" cy="535559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/>
              <p:cNvGrpSpPr/>
              <p:nvPr userDrawn="1"/>
            </p:nvGrpSpPr>
            <p:grpSpPr>
              <a:xfrm>
                <a:off x="-3012" y="-2089"/>
                <a:ext cx="3314872" cy="6851469"/>
                <a:chOff x="-3012" y="5660"/>
                <a:chExt cx="3314872" cy="6851469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-3012" y="1501534"/>
                  <a:ext cx="3300890" cy="535559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타원 28"/>
            <p:cNvSpPr/>
            <p:nvPr userDrawn="1"/>
          </p:nvSpPr>
          <p:spPr>
            <a:xfrm>
              <a:off x="6590804" y="3873902"/>
              <a:ext cx="2385265" cy="2835315"/>
            </a:xfrm>
            <a:prstGeom prst="ellipse">
              <a:avLst/>
            </a:prstGeom>
            <a:solidFill>
              <a:srgbClr val="FEF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53" y="4104075"/>
            <a:ext cx="2160000" cy="24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1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6464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83685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7" y="6525345"/>
            <a:ext cx="11675533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47017" y="3048001"/>
            <a:ext cx="4876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358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4013339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6E4FE-F7AA-6882-BA70-88EBC11B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23DDE-5312-AA75-3FF9-573F3596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83E85-D32A-A4EE-4C71-B0A27D69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CF165-27C2-1F7A-D8C5-08D59956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E695B-C690-23C4-F762-F66457B8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백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825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6412" y="1933575"/>
            <a:ext cx="8643939" cy="17097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6412" y="3638550"/>
            <a:ext cx="8643939" cy="68103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SzTx/>
              <a:buNone/>
              <a:defRPr sz="3750"/>
            </a:lvl1pPr>
            <a:lvl2pPr marL="0" indent="0">
              <a:lnSpc>
                <a:spcPct val="100000"/>
              </a:lnSpc>
              <a:buSzTx/>
              <a:buNone/>
              <a:defRPr sz="3750"/>
            </a:lvl2pPr>
            <a:lvl3pPr marL="0" indent="0">
              <a:lnSpc>
                <a:spcPct val="100000"/>
              </a:lnSpc>
              <a:buSzTx/>
              <a:buNone/>
              <a:defRPr sz="3750"/>
            </a:lvl3pPr>
            <a:lvl4pPr marL="0" indent="0">
              <a:lnSpc>
                <a:spcPct val="100000"/>
              </a:lnSpc>
              <a:buSzTx/>
              <a:buNone/>
              <a:defRPr sz="3750"/>
            </a:lvl4pPr>
            <a:lvl5pPr marL="0" indent="0">
              <a:lnSpc>
                <a:spcPct val="100000"/>
              </a:lnSpc>
              <a:buSzTx/>
              <a:buNone/>
              <a:defRPr sz="37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95510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3129290" y="224089"/>
            <a:ext cx="5936197" cy="4443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419350" y="4505325"/>
            <a:ext cx="7358063" cy="6762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9350" y="5176838"/>
            <a:ext cx="7358063" cy="60007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SzTx/>
              <a:buNone/>
              <a:defRPr sz="3750"/>
            </a:lvl1pPr>
            <a:lvl2pPr marL="0" indent="0">
              <a:lnSpc>
                <a:spcPct val="100000"/>
              </a:lnSpc>
              <a:buSzTx/>
              <a:buNone/>
              <a:defRPr sz="3750"/>
            </a:lvl2pPr>
            <a:lvl3pPr marL="0" indent="0">
              <a:lnSpc>
                <a:spcPct val="100000"/>
              </a:lnSpc>
              <a:buSzTx/>
              <a:buNone/>
              <a:defRPr sz="3750"/>
            </a:lvl3pPr>
            <a:lvl4pPr marL="0" indent="0">
              <a:lnSpc>
                <a:spcPct val="100000"/>
              </a:lnSpc>
              <a:buSzTx/>
              <a:buNone/>
              <a:defRPr sz="3750"/>
            </a:lvl4pPr>
            <a:lvl5pPr marL="0" indent="0">
              <a:lnSpc>
                <a:spcPct val="100000"/>
              </a:lnSpc>
              <a:buSzTx/>
              <a:buNone/>
              <a:defRPr sz="37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50111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6412" y="2571750"/>
            <a:ext cx="8643939" cy="17097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186595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21"/>
          </p:nvPr>
        </p:nvSpPr>
        <p:spPr>
          <a:xfrm>
            <a:off x="5495423" y="1423987"/>
            <a:ext cx="5116810" cy="45482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776412" y="1395412"/>
            <a:ext cx="4143376" cy="204787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6412" y="3433763"/>
            <a:ext cx="4143376" cy="204787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SzTx/>
              <a:buNone/>
              <a:defRPr sz="3750"/>
            </a:lvl1pPr>
            <a:lvl2pPr marL="0" indent="0">
              <a:lnSpc>
                <a:spcPct val="100000"/>
              </a:lnSpc>
              <a:buSzTx/>
              <a:buNone/>
              <a:defRPr sz="3750"/>
            </a:lvl2pPr>
            <a:lvl3pPr marL="0" indent="0">
              <a:lnSpc>
                <a:spcPct val="100000"/>
              </a:lnSpc>
              <a:buSzTx/>
              <a:buNone/>
              <a:defRPr sz="3750"/>
            </a:lvl3pPr>
            <a:lvl4pPr marL="0" indent="0">
              <a:lnSpc>
                <a:spcPct val="100000"/>
              </a:lnSpc>
              <a:buSzTx/>
              <a:buNone/>
              <a:defRPr sz="3750"/>
            </a:lvl4pPr>
            <a:lvl5pPr marL="0" indent="0">
              <a:lnSpc>
                <a:spcPct val="100000"/>
              </a:lnSpc>
              <a:buSzTx/>
              <a:buNone/>
              <a:defRPr sz="37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39289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51924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6412" y="2295525"/>
            <a:ext cx="8643939" cy="332422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472881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5954570" y="2068579"/>
            <a:ext cx="4407464" cy="39177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6412" y="2295525"/>
            <a:ext cx="4143376" cy="3324225"/>
          </a:xfrm>
          <a:prstGeom prst="rect">
            <a:avLst/>
          </a:prstGeom>
        </p:spPr>
        <p:txBody>
          <a:bodyPr/>
          <a:lstStyle>
            <a:lvl1pPr marL="168519" indent="-168519" algn="l">
              <a:lnSpc>
                <a:spcPct val="100000"/>
              </a:lnSpc>
              <a:spcBef>
                <a:spcPts val="2650"/>
              </a:spcBef>
              <a:defRPr sz="1500" b="1">
                <a:latin typeface="Noto Sans KR Regular" panose="020B0500000000000000" pitchFamily="34" charset="-127"/>
                <a:ea typeface="Noto Sans KR Regular" panose="020B0500000000000000" pitchFamily="34" charset="-127"/>
                <a:cs typeface="Noto Sans KR Regular" panose="020B0500000000000000" pitchFamily="34" charset="-127"/>
                <a:sym typeface="Gill Sans"/>
              </a:defRPr>
            </a:lvl1pPr>
            <a:lvl2pPr marL="460619" indent="-168519" algn="l">
              <a:lnSpc>
                <a:spcPct val="100000"/>
              </a:lnSpc>
              <a:spcBef>
                <a:spcPts val="2650"/>
              </a:spcBef>
              <a:defRPr sz="1500" b="1">
                <a:latin typeface="Noto Sans KR Regular" panose="020B0500000000000000" pitchFamily="34" charset="-127"/>
                <a:ea typeface="Noto Sans KR Regular" panose="020B0500000000000000" pitchFamily="34" charset="-127"/>
                <a:cs typeface="Noto Sans KR Regular" panose="020B0500000000000000" pitchFamily="34" charset="-127"/>
                <a:sym typeface="Gill Sans"/>
              </a:defRPr>
            </a:lvl2pPr>
            <a:lvl3pPr marL="752719" indent="-168519" algn="l">
              <a:lnSpc>
                <a:spcPct val="100000"/>
              </a:lnSpc>
              <a:spcBef>
                <a:spcPts val="2650"/>
              </a:spcBef>
              <a:defRPr sz="1500" b="1">
                <a:latin typeface="Noto Sans KR Regular" panose="020B0500000000000000" pitchFamily="34" charset="-127"/>
                <a:ea typeface="Noto Sans KR Regular" panose="020B0500000000000000" pitchFamily="34" charset="-127"/>
                <a:cs typeface="Noto Sans KR Regular" panose="020B0500000000000000" pitchFamily="34" charset="-127"/>
                <a:sym typeface="Gill Sans"/>
              </a:defRPr>
            </a:lvl3pPr>
            <a:lvl4pPr marL="1044819" indent="-168519" algn="l">
              <a:lnSpc>
                <a:spcPct val="100000"/>
              </a:lnSpc>
              <a:spcBef>
                <a:spcPts val="2650"/>
              </a:spcBef>
              <a:defRPr sz="1500" b="1">
                <a:latin typeface="Noto Sans KR Regular" panose="020B0500000000000000" pitchFamily="34" charset="-127"/>
                <a:ea typeface="Noto Sans KR Regular" panose="020B0500000000000000" pitchFamily="34" charset="-127"/>
                <a:cs typeface="Noto Sans KR Regular" panose="020B0500000000000000" pitchFamily="34" charset="-127"/>
                <a:sym typeface="Gill Sans"/>
              </a:defRPr>
            </a:lvl4pPr>
            <a:lvl5pPr marL="1336919" indent="-168519" algn="l">
              <a:lnSpc>
                <a:spcPct val="100000"/>
              </a:lnSpc>
              <a:spcBef>
                <a:spcPts val="2650"/>
              </a:spcBef>
              <a:defRPr sz="1500" b="1">
                <a:latin typeface="Noto Sans KR Regular" panose="020B0500000000000000" pitchFamily="34" charset="-127"/>
                <a:ea typeface="Noto Sans KR Regular" panose="020B0500000000000000" pitchFamily="34" charset="-127"/>
                <a:cs typeface="Noto Sans KR Regular" panose="020B0500000000000000" pitchFamily="34" charset="-127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448970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020641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21"/>
          </p:nvPr>
        </p:nvSpPr>
        <p:spPr>
          <a:xfrm>
            <a:off x="6176962" y="3000375"/>
            <a:ext cx="4133851" cy="30956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181725" y="604837"/>
            <a:ext cx="4133851" cy="30956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23"/>
          </p:nvPr>
        </p:nvSpPr>
        <p:spPr>
          <a:xfrm>
            <a:off x="1214438" y="66675"/>
            <a:ext cx="5176839" cy="69162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70034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AE24-CEE9-F687-A34B-C769E6B1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7263C-B69A-54A8-66A9-BDCBD0073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6401B-32AD-06CF-210D-57A74F13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E3450-5D77-62D7-2CBA-D9FE1C2B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71A1F-29E5-CEBD-047B-D6E2ECBC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26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419350" y="3857625"/>
            <a:ext cx="7358063" cy="3539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1800">
                <a:latin typeface="Noto Sans KR Regular" panose="020B0500000000000000" pitchFamily="34" charset="-127"/>
                <a:ea typeface="Noto Sans KR Regular" panose="020B0500000000000000" pitchFamily="34" charset="-127"/>
                <a:cs typeface="Noto Sans KR Regular" panose="020B0500000000000000" pitchFamily="34" charset="-127"/>
                <a:sym typeface="Gill Sans Light"/>
              </a:defRPr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414587" y="2899582"/>
            <a:ext cx="7358063" cy="65402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375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97886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1524000" y="857250"/>
            <a:ext cx="9144002" cy="5143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153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57925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AC28B-1A23-5ABA-396C-DCF23DBC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A417A-877A-DB0F-FE1E-2E67D9EC9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EA718-B7B9-3E1C-0DEB-5E7CEDE5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F7B02-25BF-C149-722C-1D28E2C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4B70B-8394-AE77-894B-48403D9E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250F9-CEEF-2F6A-8047-DF7648EB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4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4A138-C4A2-7487-927E-96C50407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48C30-D0E5-06ED-0877-1B420BE0B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6FFD1-B2AF-D221-BCE9-AFB4F3E0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9FD6FF-3D4B-C16E-F797-3A12FA8C1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9D020C-A3C8-F07A-373D-42707E4F6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94CA6B-916A-86A9-B154-E67A1019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C2A51-8370-691C-3395-7FD6778E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BA7698-63FE-035E-2486-451D8C43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0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10D59-3EBE-90F1-2CB0-701EB03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6AE56B-6CFC-432B-D88B-1D946699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DC4193-508D-3DAF-4665-60B3C2A9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56856-8E21-75D9-EC23-CF2BAA0B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5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EDB15A-12F9-7EA4-5870-AE94696A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D202A-58A7-2D3A-A135-A1AF4DF0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A0F04-7CC6-DA19-72A7-4F9B6F14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3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6EA24-CF98-A42B-F55E-BBB107B3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A63CF-54EA-386D-CCCD-A5BEA4DF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BBC27A-BA70-4C41-2CBC-32F139202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6AA1A-9776-E0B6-89ED-59D0156A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5B16A-CBE1-65BF-1A20-DEE2D4D0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106B-ECA4-872A-60C8-0349F087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6456-262A-00FD-31B9-19E323A7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DBDE0A-46FB-9A8F-7FFA-4F27BE3FC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68936-E4ED-7752-3A00-EB5C909E7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79294F-3433-B4A1-18FB-B81FDD9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8B00B-34CA-34BE-8238-C8BCD25F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0A0F0-B245-B6C5-217F-3D2EAB41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D431-A376-0354-B4EE-CA6A0FAA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709E53-03FA-2FF9-BAE9-FDEFA02A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BC20A-B04F-2E31-85AE-DCA083688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9291-2054-494A-AE91-928CA7A9AF5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83023-A800-15BC-3517-BA5E22D7A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BD5C1-A8BB-E3A7-095F-1A331E242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9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0" r:id="rId13"/>
    <p:sldLayoutId id="214748368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2025-03-25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56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2062162" y="1257300"/>
            <a:ext cx="8062914" cy="43338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776412" y="990600"/>
            <a:ext cx="8643939" cy="12858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9424" y="5687855"/>
            <a:ext cx="288541" cy="24622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b">
            <a:spAutoFit/>
          </a:bodyPr>
          <a:lstStyle>
            <a:lvl1pPr>
              <a:defRPr sz="1100">
                <a:latin typeface="Noto Sans KR Regular" panose="020B0500000000000000" pitchFamily="34" charset="-127"/>
                <a:ea typeface="Noto Sans KR Regular" panose="020B0500000000000000" pitchFamily="34" charset="-127"/>
                <a:cs typeface="Noto Sans KR Regular" panose="020B0500000000000000" pitchFamily="34" charset="-127"/>
                <a:sym typeface="Gill Sans Light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68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solidFill>
            <a:srgbClr val="535353"/>
          </a:solidFill>
          <a:uFillTx/>
          <a:latin typeface="+mj-lt"/>
          <a:ea typeface="+mj-ea"/>
          <a:cs typeface="+mj-cs"/>
          <a:sym typeface="Noto Sans KR Bold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solidFill>
            <a:srgbClr val="535353"/>
          </a:solidFill>
          <a:uFillTx/>
          <a:latin typeface="+mj-lt"/>
          <a:ea typeface="+mj-ea"/>
          <a:cs typeface="+mj-cs"/>
          <a:sym typeface="Noto Sans KR Bold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solidFill>
            <a:srgbClr val="535353"/>
          </a:solidFill>
          <a:uFillTx/>
          <a:latin typeface="+mj-lt"/>
          <a:ea typeface="+mj-ea"/>
          <a:cs typeface="+mj-cs"/>
          <a:sym typeface="Noto Sans KR Bold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solidFill>
            <a:srgbClr val="535353"/>
          </a:solidFill>
          <a:uFillTx/>
          <a:latin typeface="+mj-lt"/>
          <a:ea typeface="+mj-ea"/>
          <a:cs typeface="+mj-cs"/>
          <a:sym typeface="Noto Sans KR Bold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solidFill>
            <a:srgbClr val="535353"/>
          </a:solidFill>
          <a:uFillTx/>
          <a:latin typeface="+mj-lt"/>
          <a:ea typeface="+mj-ea"/>
          <a:cs typeface="+mj-cs"/>
          <a:sym typeface="Noto Sans KR Bold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solidFill>
            <a:srgbClr val="535353"/>
          </a:solidFill>
          <a:uFillTx/>
          <a:latin typeface="+mj-lt"/>
          <a:ea typeface="+mj-ea"/>
          <a:cs typeface="+mj-cs"/>
          <a:sym typeface="Noto Sans KR Bold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solidFill>
            <a:srgbClr val="535353"/>
          </a:solidFill>
          <a:uFillTx/>
          <a:latin typeface="+mj-lt"/>
          <a:ea typeface="+mj-ea"/>
          <a:cs typeface="+mj-cs"/>
          <a:sym typeface="Noto Sans KR Bold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solidFill>
            <a:srgbClr val="535353"/>
          </a:solidFill>
          <a:uFillTx/>
          <a:latin typeface="+mj-lt"/>
          <a:ea typeface="+mj-ea"/>
          <a:cs typeface="+mj-cs"/>
          <a:sym typeface="Noto Sans KR Bold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solidFill>
            <a:srgbClr val="535353"/>
          </a:solidFill>
          <a:uFillTx/>
          <a:latin typeface="+mj-lt"/>
          <a:ea typeface="+mj-ea"/>
          <a:cs typeface="+mj-cs"/>
          <a:sym typeface="Noto Sans KR Bold"/>
        </a:defRPr>
      </a:lvl9pPr>
    </p:titleStyle>
    <p:bodyStyle>
      <a:lvl1pPr marL="287734" marR="0" indent="-287734" algn="ctr" defTabSz="41275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82000"/>
        <a:buFontTx/>
        <a:buChar char="•"/>
        <a:tabLst/>
        <a:defRPr sz="25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Noto Sans KR Regular"/>
        </a:defRPr>
      </a:lvl1pPr>
      <a:lvl2pPr marL="656034" marR="0" indent="-287734" algn="ctr" defTabSz="41275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82000"/>
        <a:buFontTx/>
        <a:buChar char="•"/>
        <a:tabLst/>
        <a:defRPr sz="25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Noto Sans KR Regular"/>
        </a:defRPr>
      </a:lvl2pPr>
      <a:lvl3pPr marL="1024334" marR="0" indent="-287734" algn="ctr" defTabSz="41275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82000"/>
        <a:buFontTx/>
        <a:buChar char="•"/>
        <a:tabLst/>
        <a:defRPr sz="25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Noto Sans KR Regular"/>
        </a:defRPr>
      </a:lvl3pPr>
      <a:lvl4pPr marL="1392634" marR="0" indent="-287734" algn="ctr" defTabSz="41275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82000"/>
        <a:buFontTx/>
        <a:buChar char="•"/>
        <a:tabLst/>
        <a:defRPr sz="25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Noto Sans KR Regular"/>
        </a:defRPr>
      </a:lvl4pPr>
      <a:lvl5pPr marL="1760934" marR="0" indent="-287734" algn="ctr" defTabSz="41275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82000"/>
        <a:buFontTx/>
        <a:buChar char="•"/>
        <a:tabLst/>
        <a:defRPr sz="25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Noto Sans KR Regular"/>
        </a:defRPr>
      </a:lvl5pPr>
      <a:lvl6pPr marL="2129234" marR="0" indent="-287734" algn="ctr" defTabSz="41275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82000"/>
        <a:buFontTx/>
        <a:buChar char="•"/>
        <a:tabLst/>
        <a:defRPr sz="25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Noto Sans KR Regular"/>
        </a:defRPr>
      </a:lvl6pPr>
      <a:lvl7pPr marL="2497534" marR="0" indent="-287734" algn="ctr" defTabSz="41275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82000"/>
        <a:buFontTx/>
        <a:buChar char="•"/>
        <a:tabLst/>
        <a:defRPr sz="25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Noto Sans KR Regular"/>
        </a:defRPr>
      </a:lvl7pPr>
      <a:lvl8pPr marL="2865834" marR="0" indent="-287734" algn="ctr" defTabSz="41275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82000"/>
        <a:buFontTx/>
        <a:buChar char="•"/>
        <a:tabLst/>
        <a:defRPr sz="25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Noto Sans KR Regular"/>
        </a:defRPr>
      </a:lvl8pPr>
      <a:lvl9pPr marL="3234134" marR="0" indent="-287734" algn="ctr" defTabSz="41275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82000"/>
        <a:buFontTx/>
        <a:buChar char="•"/>
        <a:tabLst/>
        <a:defRPr sz="25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Noto Sans KR Regular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1.pn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44.png"/><Relationship Id="rId1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0.png"/><Relationship Id="rId18" Type="http://schemas.openxmlformats.org/officeDocument/2006/relationships/image" Target="../media/image58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4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55.png"/><Relationship Id="rId19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openxmlformats.org/officeDocument/2006/relationships/image" Target="../media/image45.png"/><Relationship Id="rId1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AD39-A56B-9F7D-B5C9-AD257366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36912"/>
            <a:ext cx="8229600" cy="99060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dirty="0"/>
              <a:t>PYTHON PROGRAMMING</a:t>
            </a:r>
            <a:br>
              <a:rPr lang="en-US" altLang="ko-KR" dirty="0"/>
            </a:br>
            <a:r>
              <a:rPr lang="en-US" altLang="ko-KR" dirty="0"/>
              <a:t>(HAEA9225) 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조건문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논리 연산자</a:t>
            </a:r>
            <a:r>
              <a:rPr lang="en-US" altLang="ko-KR" dirty="0"/>
              <a:t>                                 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6F6075-6CAC-0E3A-FDEC-74D2378C862A}"/>
              </a:ext>
            </a:extLst>
          </p:cNvPr>
          <p:cNvSpPr txBox="1">
            <a:spLocks/>
          </p:cNvSpPr>
          <p:nvPr/>
        </p:nvSpPr>
        <p:spPr>
          <a:xfrm>
            <a:off x="2133600" y="5174704"/>
            <a:ext cx="8229600" cy="9906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/>
              <a:t>정대식 교수</a:t>
            </a:r>
          </a:p>
        </p:txBody>
      </p:sp>
    </p:spTree>
    <p:extLst>
      <p:ext uri="{BB962C8B-B14F-4D97-AF65-F5344CB8AC3E}">
        <p14:creationId xmlns:p14="http://schemas.microsoft.com/office/powerpoint/2010/main" val="127193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변수 이름을 짓는 관례 (2/2)"/>
          <p:cNvSpPr txBox="1"/>
          <p:nvPr/>
        </p:nvSpPr>
        <p:spPr>
          <a:xfrm>
            <a:off x="3354246" y="1027176"/>
            <a:ext cx="5714706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변수 이름을 짓는 관례 </a:t>
            </a:r>
            <a:r>
              <a:rPr sz="2500"/>
              <a:t>(2/2)</a:t>
            </a:r>
          </a:p>
        </p:txBody>
      </p:sp>
      <p:grpSp>
        <p:nvGrpSpPr>
          <p:cNvPr id="383" name="hello        ⭕️  인사말      🚫…"/>
          <p:cNvGrpSpPr/>
          <p:nvPr/>
        </p:nvGrpSpPr>
        <p:grpSpPr>
          <a:xfrm>
            <a:off x="2129291" y="2155173"/>
            <a:ext cx="7933418" cy="3051773"/>
            <a:chOff x="0" y="0"/>
            <a:chExt cx="15866834" cy="6103544"/>
          </a:xfrm>
        </p:grpSpPr>
        <p:pic>
          <p:nvPicPr>
            <p:cNvPr id="381" name="hello        ⭕️  인사말      🚫… hello        ⭕️  인사말      🚫message      ⭕️  m         🚫one_two_three  OneTwoThree  ⭕️ onetwothree  🚫 " descr="hello        ⭕️  인사말      🚫… hello        ⭕️  인사말      🚫message      ⭕️  m         🚫one_two_three  OneTwoThree  ⭕️ onetwothree  🚫 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6103545"/>
            </a:xfrm>
            <a:prstGeom prst="rect">
              <a:avLst/>
            </a:prstGeom>
            <a:effectLst/>
          </p:spPr>
        </p:pic>
        <p:sp>
          <p:nvSpPr>
            <p:cNvPr id="382" name="hello        ⭕️  인사말      🚫…"/>
            <p:cNvSpPr/>
            <p:nvPr/>
          </p:nvSpPr>
          <p:spPr>
            <a:xfrm>
              <a:off x="50800" y="50800"/>
              <a:ext cx="15765235" cy="6001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hello</a:t>
              </a:r>
              <a:r>
                <a:rPr sz="2500" dirty="0">
                  <a:latin typeface="Consolas" panose="020B0609020204030204" pitchFamily="49" charset="0"/>
                </a:rPr>
                <a:t>   </a:t>
              </a:r>
              <a:r>
                <a:rPr lang="en-US" sz="2500" dirty="0">
                  <a:latin typeface="Consolas" panose="020B0609020204030204" pitchFamily="49" charset="0"/>
                </a:rPr>
                <a:t> </a:t>
              </a:r>
              <a:r>
                <a:rPr sz="2500" dirty="0">
                  <a:latin typeface="Consolas" panose="020B0609020204030204" pitchFamily="49" charset="0"/>
                </a:rPr>
                <a:t> </a:t>
              </a:r>
              <a:r>
                <a:rPr lang="en-US" sz="2500" dirty="0">
                  <a:latin typeface="Consolas" panose="020B0609020204030204" pitchFamily="49" charset="0"/>
                </a:rPr>
                <a:t>  </a:t>
              </a:r>
              <a:r>
                <a:rPr sz="2500" dirty="0">
                  <a:latin typeface="Consolas" panose="020B0609020204030204" pitchFamily="49" charset="0"/>
                </a:rPr>
                <a:t>  </a:t>
              </a:r>
              <a:r>
                <a:rPr sz="2500" dirty="0" err="1">
                  <a:latin typeface="Consolas" panose="020B0609020204030204" pitchFamily="49" charset="0"/>
                </a:rPr>
                <a:t>인사말</a:t>
              </a:r>
              <a:endParaRPr sz="2500" dirty="0">
                <a:latin typeface="Consolas" panose="020B0609020204030204" pitchFamily="49" charset="0"/>
              </a:endParaRPr>
            </a:p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message</a:t>
              </a:r>
              <a:r>
                <a:rPr sz="2500" dirty="0">
                  <a:latin typeface="Consolas" panose="020B0609020204030204" pitchFamily="49" charset="0"/>
                </a:rPr>
                <a:t>       m</a:t>
              </a:r>
            </a:p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500" dirty="0" err="1">
                  <a:latin typeface="Consolas" panose="020B0609020204030204" pitchFamily="49" charset="0"/>
                </a:rPr>
                <a:t>one</a:t>
              </a:r>
              <a:r>
                <a:rPr sz="2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_</a:t>
              </a:r>
              <a:r>
                <a:rPr sz="2500" dirty="0" err="1">
                  <a:latin typeface="Consolas" panose="020B0609020204030204" pitchFamily="49" charset="0"/>
                </a:rPr>
                <a:t>two</a:t>
              </a:r>
              <a:r>
                <a:rPr sz="2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_</a:t>
              </a:r>
              <a:r>
                <a:rPr sz="2500" dirty="0" err="1">
                  <a:latin typeface="Consolas" panose="020B0609020204030204" pitchFamily="49" charset="0"/>
                </a:rPr>
                <a:t>three</a:t>
              </a:r>
              <a:r>
                <a:rPr lang="en-US" sz="2500" dirty="0">
                  <a:latin typeface="Consolas" panose="020B0609020204030204" pitchFamily="49" charset="0"/>
                </a:rPr>
                <a:t> </a:t>
              </a:r>
              <a:r>
                <a:rPr lang="ko-KR" altLang="en-US" sz="2500" dirty="0">
                  <a:latin typeface="Consolas" panose="020B0609020204030204" pitchFamily="49" charset="0"/>
                </a:rPr>
                <a:t> </a:t>
              </a:r>
              <a:r>
                <a:rPr sz="2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O</a:t>
              </a:r>
              <a:r>
                <a:rPr sz="2500" dirty="0" err="1">
                  <a:latin typeface="Consolas" panose="020B0609020204030204" pitchFamily="49" charset="0"/>
                </a:rPr>
                <a:t>ne</a:t>
              </a:r>
              <a:r>
                <a:rPr sz="2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T</a:t>
              </a:r>
              <a:r>
                <a:rPr sz="2500" dirty="0" err="1">
                  <a:latin typeface="Consolas" panose="020B0609020204030204" pitchFamily="49" charset="0"/>
                </a:rPr>
                <a:t>wo</a:t>
              </a:r>
              <a:r>
                <a:rPr sz="2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T</a:t>
              </a:r>
              <a:r>
                <a:rPr sz="2500" dirty="0" err="1">
                  <a:latin typeface="Consolas" panose="020B0609020204030204" pitchFamily="49" charset="0"/>
                </a:rPr>
                <a:t>hree</a:t>
              </a:r>
              <a:br>
                <a:rPr sz="2500" dirty="0">
                  <a:latin typeface="Consolas" panose="020B0609020204030204" pitchFamily="49" charset="0"/>
                </a:rPr>
              </a:br>
              <a:r>
                <a:rPr sz="2500" dirty="0" err="1">
                  <a:latin typeface="Consolas" panose="020B0609020204030204" pitchFamily="49" charset="0"/>
                </a:rPr>
                <a:t>onetwothre</a:t>
              </a:r>
              <a:r>
                <a:rPr lang="en-US" sz="2500" dirty="0" err="1">
                  <a:latin typeface="Consolas" panose="020B0609020204030204" pitchFamily="49" charset="0"/>
                </a:rPr>
                <a:t>e</a:t>
              </a:r>
              <a:endParaRPr sz="25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384" name="변수 이름을 짓는 관례(네이밍 컨벤션)는 지키면 좋은 것!"/>
          <p:cNvSpPr txBox="1"/>
          <p:nvPr/>
        </p:nvSpPr>
        <p:spPr>
          <a:xfrm>
            <a:off x="3258284" y="5688943"/>
            <a:ext cx="6232475" cy="346249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 spc="-75" dirty="0" err="1"/>
              <a:t>변수</a:t>
            </a:r>
            <a:r>
              <a:rPr sz="2000" spc="-75" dirty="0"/>
              <a:t> </a:t>
            </a:r>
            <a:r>
              <a:rPr sz="2000" spc="-75" dirty="0" err="1"/>
              <a:t>이름을</a:t>
            </a:r>
            <a:r>
              <a:rPr sz="2000" spc="-75" dirty="0"/>
              <a:t> </a:t>
            </a:r>
            <a:r>
              <a:rPr sz="2000" spc="-75" dirty="0" err="1"/>
              <a:t>짓는</a:t>
            </a:r>
            <a:r>
              <a:rPr sz="2000" spc="-75" dirty="0"/>
              <a:t> </a:t>
            </a:r>
            <a:r>
              <a:rPr sz="2000" spc="-75" dirty="0" err="1"/>
              <a:t>관례</a:t>
            </a:r>
            <a:r>
              <a:rPr sz="2000" spc="-75" dirty="0"/>
              <a:t>(</a:t>
            </a:r>
            <a:r>
              <a:rPr sz="2000" spc="-75" dirty="0" err="1"/>
              <a:t>네이밍</a:t>
            </a:r>
            <a:r>
              <a:rPr sz="2000" spc="-75" dirty="0"/>
              <a:t> </a:t>
            </a:r>
            <a:r>
              <a:rPr sz="2000" spc="-75" dirty="0" err="1"/>
              <a:t>컨벤션</a:t>
            </a:r>
            <a:r>
              <a:rPr sz="2000" spc="-75" dirty="0"/>
              <a:t>)는 </a:t>
            </a:r>
            <a:r>
              <a:rPr sz="2000" spc="-75" dirty="0" err="1"/>
              <a:t>지키면</a:t>
            </a:r>
            <a:r>
              <a:rPr sz="2000" spc="-75" dirty="0"/>
              <a:t> </a:t>
            </a:r>
            <a:r>
              <a:rPr sz="2000" spc="-75" dirty="0" err="1"/>
              <a:t>좋은</a:t>
            </a:r>
            <a:r>
              <a:rPr sz="2000" spc="-75" dirty="0"/>
              <a:t> 것!</a:t>
            </a:r>
          </a:p>
        </p:txBody>
      </p:sp>
      <p:pic>
        <p:nvPicPr>
          <p:cNvPr id="2" name="Circle Circle" descr="Circle Circle">
            <a:extLst>
              <a:ext uri="{FF2B5EF4-FFF2-40B4-BE49-F238E27FC236}">
                <a16:creationId xmlns:a16="http://schemas.microsoft.com/office/drawing/2014/main" id="{C76F2845-0D2A-483C-BD00-E66BF362053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48814" y="2656795"/>
            <a:ext cx="496647" cy="496647"/>
          </a:xfrm>
          <a:prstGeom prst="rect">
            <a:avLst/>
          </a:prstGeom>
        </p:spPr>
      </p:pic>
      <p:pic>
        <p:nvPicPr>
          <p:cNvPr id="3" name="Circle Circle" descr="Circle Circle">
            <a:extLst>
              <a:ext uri="{FF2B5EF4-FFF2-40B4-BE49-F238E27FC236}">
                <a16:creationId xmlns:a16="http://schemas.microsoft.com/office/drawing/2014/main" id="{AC4E64B2-E702-47A5-91D2-BA509202BED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48814" y="3232475"/>
            <a:ext cx="496647" cy="496647"/>
          </a:xfrm>
          <a:prstGeom prst="rect">
            <a:avLst/>
          </a:prstGeom>
        </p:spPr>
      </p:pic>
      <p:pic>
        <p:nvPicPr>
          <p:cNvPr id="4" name="Circle Circle" descr="Circle Circle">
            <a:extLst>
              <a:ext uri="{FF2B5EF4-FFF2-40B4-BE49-F238E27FC236}">
                <a16:creationId xmlns:a16="http://schemas.microsoft.com/office/drawing/2014/main" id="{4C34EB50-89D2-4FDF-BDDE-5D21B3C2425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97341" y="3772957"/>
            <a:ext cx="496647" cy="496647"/>
          </a:xfrm>
          <a:prstGeom prst="rect">
            <a:avLst/>
          </a:prstGeom>
        </p:spPr>
      </p:pic>
      <p:grpSp>
        <p:nvGrpSpPr>
          <p:cNvPr id="13" name="Group">
            <a:extLst>
              <a:ext uri="{FF2B5EF4-FFF2-40B4-BE49-F238E27FC236}">
                <a16:creationId xmlns:a16="http://schemas.microsoft.com/office/drawing/2014/main" id="{3C74EC17-9530-4D78-B308-0C110E519734}"/>
              </a:ext>
            </a:extLst>
          </p:cNvPr>
          <p:cNvGrpSpPr/>
          <p:nvPr/>
        </p:nvGrpSpPr>
        <p:grpSpPr>
          <a:xfrm>
            <a:off x="6617191" y="2640534"/>
            <a:ext cx="481063" cy="529169"/>
            <a:chOff x="-179605" y="-179605"/>
            <a:chExt cx="1058337" cy="1058337"/>
          </a:xfrm>
        </p:grpSpPr>
        <p:pic>
          <p:nvPicPr>
            <p:cNvPr id="14" name="Line Line" descr="Line Line">
              <a:extLst>
                <a:ext uri="{FF2B5EF4-FFF2-40B4-BE49-F238E27FC236}">
                  <a16:creationId xmlns:a16="http://schemas.microsoft.com/office/drawing/2014/main" id="{74471C19-202E-4ACE-BF43-B5248427C195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15" name="Line Line" descr="Line Line">
              <a:extLst>
                <a:ext uri="{FF2B5EF4-FFF2-40B4-BE49-F238E27FC236}">
                  <a16:creationId xmlns:a16="http://schemas.microsoft.com/office/drawing/2014/main" id="{89FA3F2F-8B30-433E-BE81-3563C7F235F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grpSp>
        <p:nvGrpSpPr>
          <p:cNvPr id="16" name="Group">
            <a:extLst>
              <a:ext uri="{FF2B5EF4-FFF2-40B4-BE49-F238E27FC236}">
                <a16:creationId xmlns:a16="http://schemas.microsoft.com/office/drawing/2014/main" id="{1FD2B6C0-AC92-4756-855F-1799DFAC9617}"/>
              </a:ext>
            </a:extLst>
          </p:cNvPr>
          <p:cNvGrpSpPr/>
          <p:nvPr/>
        </p:nvGrpSpPr>
        <p:grpSpPr>
          <a:xfrm>
            <a:off x="6617191" y="3216214"/>
            <a:ext cx="481063" cy="529169"/>
            <a:chOff x="-179605" y="-179605"/>
            <a:chExt cx="1058337" cy="1058337"/>
          </a:xfrm>
        </p:grpSpPr>
        <p:pic>
          <p:nvPicPr>
            <p:cNvPr id="17" name="Line Line" descr="Line Line">
              <a:extLst>
                <a:ext uri="{FF2B5EF4-FFF2-40B4-BE49-F238E27FC236}">
                  <a16:creationId xmlns:a16="http://schemas.microsoft.com/office/drawing/2014/main" id="{E2372D0C-0CBC-4283-8C53-3A20AE8F109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18" name="Line Line" descr="Line Line">
              <a:extLst>
                <a:ext uri="{FF2B5EF4-FFF2-40B4-BE49-F238E27FC236}">
                  <a16:creationId xmlns:a16="http://schemas.microsoft.com/office/drawing/2014/main" id="{A70E1394-51FD-42D3-9832-3FDE40CDDD7C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id="{036A88D7-548C-410D-8686-23D180FAEB7A}"/>
              </a:ext>
            </a:extLst>
          </p:cNvPr>
          <p:cNvGrpSpPr/>
          <p:nvPr/>
        </p:nvGrpSpPr>
        <p:grpSpPr>
          <a:xfrm>
            <a:off x="5042812" y="4325827"/>
            <a:ext cx="529169" cy="529169"/>
            <a:chOff x="-179605" y="-179605"/>
            <a:chExt cx="1058337" cy="1058337"/>
          </a:xfrm>
        </p:grpSpPr>
        <p:pic>
          <p:nvPicPr>
            <p:cNvPr id="20" name="Line Line" descr="Line Line">
              <a:extLst>
                <a:ext uri="{FF2B5EF4-FFF2-40B4-BE49-F238E27FC236}">
                  <a16:creationId xmlns:a16="http://schemas.microsoft.com/office/drawing/2014/main" id="{08F461A5-DAAD-4520-BB36-DBC344A121D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21" name="Line Line" descr="Line Line">
              <a:extLst>
                <a:ext uri="{FF2B5EF4-FFF2-40B4-BE49-F238E27FC236}">
                  <a16:creationId xmlns:a16="http://schemas.microsoft.com/office/drawing/2014/main" id="{F0A97F23-0FC0-4E15-BE3C-790D8E41DD3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네이밍 룰은 반드시 시켜야! 네이밍 컨벤션은 지키면 좋은 것!"/>
          <p:cNvGrpSpPr/>
          <p:nvPr/>
        </p:nvGrpSpPr>
        <p:grpSpPr>
          <a:xfrm>
            <a:off x="2129291" y="2149089"/>
            <a:ext cx="7933418" cy="829735"/>
            <a:chOff x="0" y="0"/>
            <a:chExt cx="15866834" cy="1659468"/>
          </a:xfrm>
        </p:grpSpPr>
        <p:pic>
          <p:nvPicPr>
            <p:cNvPr id="388" name="네이밍 룰은 반드시 시켜야! 네이밍 컨벤션은 지키면 좋은 것! 네이밍 룰은 반드시 시켜야! 네이밍 컨벤션은 지키면 좋은 것!" descr="네이밍 룰은 반드시 시켜야! 네이밍 컨벤션은 지키면 좋은 것! 네이밍 룰은 반드시 시켜야! 네이밍 컨벤션은 지키면 좋은 것!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1659469"/>
            </a:xfrm>
            <a:prstGeom prst="rect">
              <a:avLst/>
            </a:prstGeom>
            <a:effectLst/>
          </p:spPr>
        </p:pic>
        <p:sp>
          <p:nvSpPr>
            <p:cNvPr id="389" name="네이밍 룰은 반드시 시켜야! 네이밍 컨벤션은 지키면 좋은 것!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/>
              </a:pPr>
              <a:r>
                <a:rPr sz="2500" spc="-75" dirty="0" err="1">
                  <a:latin typeface="+mj-lt"/>
                  <a:ea typeface="+mj-ea"/>
                  <a:cs typeface="+mj-cs"/>
                  <a:sym typeface="Noto Sans KR Bold"/>
                </a:rPr>
                <a:t>네이밍</a:t>
              </a:r>
              <a:r>
                <a:rPr sz="2500" spc="-75" dirty="0">
                  <a:latin typeface="+mj-lt"/>
                  <a:ea typeface="+mj-ea"/>
                  <a:cs typeface="+mj-cs"/>
                  <a:sym typeface="Noto Sans KR Bold"/>
                </a:rPr>
                <a:t> </a:t>
              </a:r>
              <a:r>
                <a:rPr sz="2500" spc="-75" dirty="0" err="1">
                  <a:latin typeface="+mj-lt"/>
                  <a:ea typeface="+mj-ea"/>
                  <a:cs typeface="+mj-cs"/>
                  <a:sym typeface="Noto Sans KR Bold"/>
                </a:rPr>
                <a:t>룰</a:t>
              </a:r>
              <a:r>
                <a:rPr sz="2500" spc="-75" dirty="0" err="1"/>
                <a:t>은</a:t>
              </a:r>
              <a:r>
                <a:rPr sz="2500" spc="-75" dirty="0"/>
                <a:t> </a:t>
              </a:r>
              <a:r>
                <a:rPr sz="2500" spc="-75" dirty="0" err="1"/>
                <a:t>반드시</a:t>
              </a:r>
              <a:r>
                <a:rPr sz="2500" spc="-75" dirty="0"/>
                <a:t> </a:t>
              </a:r>
              <a:r>
                <a:rPr sz="2500" spc="-75" dirty="0" err="1"/>
                <a:t>시켜야</a:t>
              </a:r>
              <a:r>
                <a:rPr sz="2500" spc="-75" dirty="0"/>
                <a:t>! </a:t>
              </a:r>
              <a:r>
                <a:rPr sz="2500" spc="-75" dirty="0" err="1">
                  <a:latin typeface="+mj-lt"/>
                  <a:ea typeface="+mj-ea"/>
                  <a:cs typeface="+mj-cs"/>
                  <a:sym typeface="Noto Sans KR Bold"/>
                </a:rPr>
                <a:t>네이밍</a:t>
              </a:r>
              <a:r>
                <a:rPr sz="2500" spc="-75" dirty="0">
                  <a:latin typeface="+mj-lt"/>
                  <a:ea typeface="+mj-ea"/>
                  <a:cs typeface="+mj-cs"/>
                  <a:sym typeface="Noto Sans KR Bold"/>
                </a:rPr>
                <a:t> </a:t>
              </a:r>
              <a:r>
                <a:rPr sz="2500" spc="-75" dirty="0" err="1">
                  <a:latin typeface="+mj-lt"/>
                  <a:ea typeface="+mj-ea"/>
                  <a:cs typeface="+mj-cs"/>
                  <a:sym typeface="Noto Sans KR Bold"/>
                </a:rPr>
                <a:t>컨벤션</a:t>
              </a:r>
              <a:r>
                <a:rPr sz="2500" spc="-75" dirty="0" err="1"/>
                <a:t>은</a:t>
              </a:r>
              <a:r>
                <a:rPr sz="2500" spc="-75" dirty="0"/>
                <a:t> </a:t>
              </a:r>
              <a:r>
                <a:rPr sz="2500" spc="-75" dirty="0" err="1"/>
                <a:t>지키면</a:t>
              </a:r>
              <a:r>
                <a:rPr sz="2500" spc="-75" dirty="0"/>
                <a:t> </a:t>
              </a:r>
              <a:r>
                <a:rPr sz="2500" spc="-75" dirty="0" err="1"/>
                <a:t>좋은</a:t>
              </a:r>
              <a:r>
                <a:rPr sz="2500" spc="-75" dirty="0"/>
                <a:t> 것!</a:t>
              </a:r>
            </a:p>
          </p:txBody>
        </p:sp>
      </p:grpSp>
      <p:grpSp>
        <p:nvGrpSpPr>
          <p:cNvPr id="393" name="'혼자 공부하는 첫 프로그래밍 with 파이썬'에서…"/>
          <p:cNvGrpSpPr/>
          <p:nvPr/>
        </p:nvGrpSpPr>
        <p:grpSpPr>
          <a:xfrm>
            <a:off x="2129291" y="4720234"/>
            <a:ext cx="7933418" cy="1505937"/>
            <a:chOff x="0" y="0"/>
            <a:chExt cx="15866834" cy="3011871"/>
          </a:xfrm>
        </p:grpSpPr>
        <p:sp>
          <p:nvSpPr>
            <p:cNvPr id="392" name="'혼자 공부하는 첫 프로그래밍 with 파이썬'에서…"/>
            <p:cNvSpPr/>
            <p:nvPr/>
          </p:nvSpPr>
          <p:spPr>
            <a:xfrm>
              <a:off x="50800" y="50800"/>
              <a:ext cx="15765235" cy="2910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/>
              </a:pPr>
              <a:r>
                <a:rPr sz="2500">
                  <a:solidFill>
                    <a:srgbClr val="DD9043"/>
                  </a:solidFill>
                  <a:latin typeface="+mj-lt"/>
                  <a:ea typeface="+mj-ea"/>
                  <a:cs typeface="+mj-cs"/>
                  <a:sym typeface="Noto Sans KR Bold"/>
                </a:rPr>
                <a:t>'혼자 공부하는 첫 프로그래밍 with 파이썬'</a:t>
              </a:r>
              <a:r>
                <a:rPr sz="2500"/>
                <a:t>에서</a:t>
              </a:r>
            </a:p>
            <a:p>
              <a:pPr>
                <a:lnSpc>
                  <a:spcPct val="120000"/>
                </a:lnSpc>
                <a:defRPr sz="5000"/>
              </a:pPr>
              <a:r>
                <a:rPr sz="2500"/>
                <a:t>제시하는 다양한 변수 이름을 참고!</a:t>
              </a:r>
            </a:p>
          </p:txBody>
        </p:sp>
        <p:pic>
          <p:nvPicPr>
            <p:cNvPr id="391" name="'혼자 공부하는 첫 프로그래밍 with 파이썬'에서… '혼자 공부하는 첫 프로그래밍 with 파이썬'에서제시하는 다양한 변수 이름을 참고!" descr="'혼자 공부하는 첫 프로그래밍 with 파이썬'에서… '혼자 공부하는 첫 프로그래밍 with 파이썬'에서제시하는 다양한 변수 이름을 참고!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5866835" cy="3011872"/>
            </a:xfrm>
            <a:prstGeom prst="rect">
              <a:avLst/>
            </a:prstGeom>
            <a:effectLst/>
          </p:spPr>
        </p:pic>
      </p:grpSp>
      <p:grpSp>
        <p:nvGrpSpPr>
          <p:cNvPr id="396" name="좋은 이름을 짓는 것은 상당히 머리 아픈 작업!"/>
          <p:cNvGrpSpPr/>
          <p:nvPr/>
        </p:nvGrpSpPr>
        <p:grpSpPr>
          <a:xfrm>
            <a:off x="2129291" y="3434662"/>
            <a:ext cx="7933418" cy="829735"/>
            <a:chOff x="0" y="0"/>
            <a:chExt cx="15866834" cy="1659468"/>
          </a:xfrm>
        </p:grpSpPr>
        <p:sp>
          <p:nvSpPr>
            <p:cNvPr id="395" name="좋은 이름을 짓는 것은 상당히 머리 아픈 작업!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/>
              </a:pPr>
              <a:r>
                <a:rPr sz="2500">
                  <a:latin typeface="+mj-lt"/>
                  <a:ea typeface="+mj-ea"/>
                  <a:cs typeface="+mj-cs"/>
                  <a:sym typeface="Noto Sans KR Bold"/>
                </a:rPr>
                <a:t>좋은 이름</a:t>
              </a:r>
              <a:r>
                <a:rPr sz="2500"/>
                <a:t>을 짓는 것은 상당히 </a:t>
              </a:r>
              <a:r>
                <a:rPr sz="2500">
                  <a:latin typeface="+mj-lt"/>
                  <a:ea typeface="+mj-ea"/>
                  <a:cs typeface="+mj-cs"/>
                  <a:sym typeface="Noto Sans KR Bold"/>
                </a:rPr>
                <a:t>머리 아픈 작업!</a:t>
              </a:r>
            </a:p>
          </p:txBody>
        </p:sp>
        <p:pic>
          <p:nvPicPr>
            <p:cNvPr id="394" name="좋은 이름을 짓는 것은 상당히 머리 아픈 작업! 좋은 이름을 짓는 것은 상당히 머리 아픈 작업!" descr="좋은 이름을 짓는 것은 상당히 머리 아픈 작업! 좋은 이름을 짓는 것은 상당히 머리 아픈 작업!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1659469"/>
            </a:xfrm>
            <a:prstGeom prst="rect">
              <a:avLst/>
            </a:prstGeom>
            <a:effectLst/>
          </p:spPr>
        </p:pic>
      </p:grpSp>
      <p:sp>
        <p:nvSpPr>
          <p:cNvPr id="397" name="네이밍 룰, 네이밍 컨벤션 요약 정리"/>
          <p:cNvSpPr txBox="1"/>
          <p:nvPr/>
        </p:nvSpPr>
        <p:spPr>
          <a:xfrm>
            <a:off x="3310669" y="1027176"/>
            <a:ext cx="585577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5000"/>
            </a:pPr>
            <a:r>
              <a:rPr sz="2500"/>
              <a:t>네이밍 룰, 네이밍 컨벤션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요약 정리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03-1   선택 구조 이해하기"/>
          <p:cNvSpPr txBox="1"/>
          <p:nvPr/>
        </p:nvSpPr>
        <p:spPr>
          <a:xfrm>
            <a:off x="2671763" y="3025044"/>
            <a:ext cx="5523948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  <a:latin typeface="Noto Sans KR Black"/>
                <a:ea typeface="Noto Sans KR Black"/>
                <a:cs typeface="Noto Sans KR Black"/>
                <a:sym typeface="Noto Sans KR Black"/>
              </a:defRPr>
            </a:pPr>
            <a:r>
              <a:rPr sz="5000" b="1" dirty="0" err="1">
                <a:solidFill>
                  <a:srgbClr val="DD9043"/>
                </a:solidFill>
              </a:rPr>
              <a:t>선택</a:t>
            </a:r>
            <a:r>
              <a:rPr sz="5000" b="1" dirty="0">
                <a:solidFill>
                  <a:srgbClr val="DD9043"/>
                </a:solidFill>
              </a:rPr>
              <a:t> </a:t>
            </a:r>
            <a:r>
              <a:rPr sz="5000" b="1" dirty="0" err="1">
                <a:solidFill>
                  <a:srgbClr val="DD9043"/>
                </a:solidFill>
              </a:rPr>
              <a:t>구조</a:t>
            </a:r>
            <a:r>
              <a:rPr sz="5000" b="1" dirty="0">
                <a:solidFill>
                  <a:srgbClr val="DD9043"/>
                </a:solidFill>
              </a:rPr>
              <a:t> </a:t>
            </a:r>
            <a:r>
              <a:rPr sz="5000" b="1" dirty="0" err="1">
                <a:solidFill>
                  <a:srgbClr val="DD9043"/>
                </a:solidFill>
              </a:rPr>
              <a:t>이해하기</a:t>
            </a:r>
            <a:endParaRPr sz="5000" b="1" dirty="0">
              <a:solidFill>
                <a:srgbClr val="DD9043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수많은 선택이 이루어지는 인생"/>
          <p:cNvSpPr txBox="1"/>
          <p:nvPr/>
        </p:nvSpPr>
        <p:spPr>
          <a:xfrm>
            <a:off x="2710458" y="1228924"/>
            <a:ext cx="6771084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수많은 선택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이 이루어지는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인생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40000"/>
            <a:ext cx="7620000" cy="31945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수많은 선택이 이루어지는 프로그램"/>
          <p:cNvSpPr txBox="1"/>
          <p:nvPr/>
        </p:nvSpPr>
        <p:spPr>
          <a:xfrm>
            <a:off x="2229557" y="1228924"/>
            <a:ext cx="7732886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수많은 선택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이 이루어지는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프로그램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175000"/>
            <a:ext cx="7620000" cy="244883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프로그래밍에서는 주어진 데이터의 상태에 따라…"/>
          <p:cNvSpPr txBox="1"/>
          <p:nvPr/>
        </p:nvSpPr>
        <p:spPr>
          <a:xfrm>
            <a:off x="365265" y="598627"/>
            <a:ext cx="11461471" cy="1192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프로그래밍에서는 주어진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데이터의 상태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에 따라 </a:t>
            </a:r>
          </a:p>
          <a:p>
            <a:pPr algn="ctr"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처리할 코드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를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선택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(명령 수행)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하는 것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을 선택이라 함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70" y="2567185"/>
            <a:ext cx="6032909" cy="371582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52" name="데이터의 상태…"/>
          <p:cNvGrpSpPr/>
          <p:nvPr/>
        </p:nvGrpSpPr>
        <p:grpSpPr>
          <a:xfrm>
            <a:off x="8344902" y="3173838"/>
            <a:ext cx="3264224" cy="2502513"/>
            <a:chOff x="0" y="0"/>
            <a:chExt cx="6528446" cy="5005023"/>
          </a:xfrm>
        </p:grpSpPr>
        <p:sp>
          <p:nvSpPr>
            <p:cNvPr id="151" name="데이터의 상태…"/>
            <p:cNvSpPr/>
            <p:nvPr/>
          </p:nvSpPr>
          <p:spPr>
            <a:xfrm>
              <a:off x="71842" y="71842"/>
              <a:ext cx="6384763" cy="4861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8" indent="254000" defTabSz="412750" latinLnBrk="0" hangingPunct="0">
                <a:lnSpc>
                  <a:spcPct val="120000"/>
                </a:lnSpc>
                <a:defRPr sz="5000">
                  <a:solidFill>
                    <a:srgbClr val="DD9043"/>
                  </a:solidFill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000" kern="0">
                  <a:solidFill>
                    <a:srgbClr val="DD9043"/>
                  </a:solidFill>
                  <a:latin typeface="Noto Sans KR Bold"/>
                  <a:ea typeface="Noto Sans KR Bold"/>
                  <a:sym typeface="Noto Sans KR Bold"/>
                </a:rPr>
                <a:t>데이터의 상태</a:t>
              </a:r>
            </a:p>
            <a:p>
              <a:pPr marL="0" lvl="8" indent="254000" defTabSz="412750" latinLnBrk="0" hangingPunct="0">
                <a:lnSpc>
                  <a:spcPct val="120000"/>
                </a:lnSpc>
                <a:defRPr sz="5000"/>
              </a:pPr>
              <a:r>
                <a:rPr sz="20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거래 유형</a:t>
              </a:r>
              <a:r>
                <a:rPr sz="20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: 송금</a:t>
              </a:r>
            </a:p>
            <a:p>
              <a:pPr marL="0" lvl="8" indent="254000" defTabSz="412750" latinLnBrk="0" hangingPunct="0">
                <a:lnSpc>
                  <a:spcPct val="120000"/>
                </a:lnSpc>
                <a:defRPr sz="5000"/>
              </a:pPr>
              <a:r>
                <a:rPr sz="20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거래 상대방</a:t>
              </a:r>
              <a:r>
                <a:rPr sz="20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: 단단이</a:t>
              </a:r>
            </a:p>
            <a:p>
              <a:pPr marL="0" lvl="8" indent="254000" defTabSz="412750" latinLnBrk="0" hangingPunct="0">
                <a:lnSpc>
                  <a:spcPct val="120000"/>
                </a:lnSpc>
                <a:defRPr sz="5000"/>
              </a:pPr>
              <a:r>
                <a:rPr sz="20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거래 금액</a:t>
              </a:r>
              <a:r>
                <a:rPr sz="20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: 12,000원</a:t>
              </a:r>
            </a:p>
          </p:txBody>
        </p:sp>
        <p:pic>
          <p:nvPicPr>
            <p:cNvPr id="150" name="데이터의 상태… 데이터의 상태거래 유형 : 송금거래 상대방 : 단단이거래 금액 : 12,000원" descr="데이터의 상태… 데이터의 상태거래 유형 : 송금거래 상대방 : 단단이거래 금액 : 12,000원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"/>
              <a:ext cx="6528447" cy="5005025"/>
            </a:xfrm>
            <a:prstGeom prst="rect">
              <a:avLst/>
            </a:prstGeom>
            <a:effectLst/>
          </p:spPr>
        </p:pic>
      </p:grpSp>
      <p:pic>
        <p:nvPicPr>
          <p:cNvPr id="154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59746" y="4330810"/>
            <a:ext cx="1104595" cy="1970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선택하기 위한 필수 요소 두 가지"/>
          <p:cNvSpPr txBox="1"/>
          <p:nvPr/>
        </p:nvSpPr>
        <p:spPr>
          <a:xfrm>
            <a:off x="1176973" y="3025043"/>
            <a:ext cx="9504205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 b="1" dirty="0" err="1"/>
              <a:t>선택하기</a:t>
            </a:r>
            <a:r>
              <a:rPr sz="5000" b="1" dirty="0"/>
              <a:t> </a:t>
            </a:r>
            <a:r>
              <a:rPr sz="5000" b="1" dirty="0" err="1"/>
              <a:t>위한</a:t>
            </a:r>
            <a:r>
              <a:rPr sz="5000" b="1" dirty="0"/>
              <a:t> </a:t>
            </a:r>
            <a:r>
              <a:rPr sz="5000" b="1" dirty="0" err="1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필수</a:t>
            </a:r>
            <a:r>
              <a:rPr sz="5000" b="1" dirty="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 </a:t>
            </a:r>
            <a:r>
              <a:rPr sz="5000" b="1" dirty="0" err="1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요소</a:t>
            </a:r>
            <a:r>
              <a:rPr sz="5000" b="1" dirty="0"/>
              <a:t> 두 </a:t>
            </a:r>
            <a:r>
              <a:rPr sz="5000" b="1" dirty="0" err="1"/>
              <a:t>가지</a:t>
            </a:r>
            <a:endParaRPr sz="5000" b="1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프로그래밍에서 선택이 필요한 상황은…"/>
          <p:cNvSpPr txBox="1"/>
          <p:nvPr/>
        </p:nvSpPr>
        <p:spPr>
          <a:xfrm>
            <a:off x="1908957" y="940384"/>
            <a:ext cx="8374088" cy="1192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프로그래밍에서 선택이 필요한 상황은 </a:t>
            </a:r>
          </a:p>
          <a:p>
            <a:pPr algn="ctr"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두 가지 요소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로 구분가능</a:t>
            </a:r>
          </a:p>
        </p:txBody>
      </p:sp>
      <p:grpSp>
        <p:nvGrpSpPr>
          <p:cNvPr id="164" name="선택 가능한 대안"/>
          <p:cNvGrpSpPr/>
          <p:nvPr/>
        </p:nvGrpSpPr>
        <p:grpSpPr>
          <a:xfrm>
            <a:off x="2528664" y="2984500"/>
            <a:ext cx="7134672" cy="1180208"/>
            <a:chOff x="0" y="0"/>
            <a:chExt cx="14269342" cy="2360414"/>
          </a:xfrm>
        </p:grpSpPr>
        <p:sp>
          <p:nvSpPr>
            <p:cNvPr id="163" name="선택 가능한 대안"/>
            <p:cNvSpPr/>
            <p:nvPr/>
          </p:nvSpPr>
          <p:spPr>
            <a:xfrm>
              <a:off x="50800" y="50800"/>
              <a:ext cx="14167743" cy="2258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 latinLnBrk="0" hangingPunct="0">
                <a:defRPr sz="75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선택 가능한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sym typeface="Noto Sans KR Bold"/>
                </a:rPr>
                <a:t>대안</a:t>
              </a:r>
            </a:p>
          </p:txBody>
        </p:sp>
        <p:pic>
          <p:nvPicPr>
            <p:cNvPr id="162" name="선택 가능한 대안 선택 가능한 대안" descr="선택 가능한 대안 선택 가능한 대안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269343" cy="2360415"/>
            </a:xfrm>
            <a:prstGeom prst="rect">
              <a:avLst/>
            </a:prstGeom>
            <a:effectLst/>
          </p:spPr>
        </p:pic>
      </p:grpSp>
      <p:grpSp>
        <p:nvGrpSpPr>
          <p:cNvPr id="167" name="대안을 선택하는 판단 기준"/>
          <p:cNvGrpSpPr/>
          <p:nvPr/>
        </p:nvGrpSpPr>
        <p:grpSpPr>
          <a:xfrm>
            <a:off x="2528664" y="4610100"/>
            <a:ext cx="7134672" cy="1180208"/>
            <a:chOff x="0" y="0"/>
            <a:chExt cx="14269342" cy="2360414"/>
          </a:xfrm>
        </p:grpSpPr>
        <p:sp>
          <p:nvSpPr>
            <p:cNvPr id="166" name="대안을 선택하는 판단 기준"/>
            <p:cNvSpPr/>
            <p:nvPr/>
          </p:nvSpPr>
          <p:spPr>
            <a:xfrm>
              <a:off x="50800" y="50800"/>
              <a:ext cx="14167743" cy="2258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 latinLnBrk="0" hangingPunct="0">
                <a:defRPr sz="75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대안을 선택하는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sym typeface="Noto Sans KR Bold"/>
                </a:rPr>
                <a:t>판단 기준</a:t>
              </a:r>
            </a:p>
          </p:txBody>
        </p:sp>
        <p:pic>
          <p:nvPicPr>
            <p:cNvPr id="165" name="대안을 선택하는 판단 기준 대안을 선택하는 판단 기준" descr="대안을 선택하는 판단 기준 대안을 선택하는 판단 기준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269343" cy="236041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'우산을 가져갈까? 가져가지 말까?'"/>
          <p:cNvGrpSpPr/>
          <p:nvPr/>
        </p:nvGrpSpPr>
        <p:grpSpPr>
          <a:xfrm>
            <a:off x="786259" y="2156396"/>
            <a:ext cx="10619483" cy="1684784"/>
            <a:chOff x="0" y="0"/>
            <a:chExt cx="21238964" cy="3369567"/>
          </a:xfrm>
        </p:grpSpPr>
        <p:sp>
          <p:nvSpPr>
            <p:cNvPr id="172" name="'우산을 가져갈까? 가져가지 말까?'"/>
            <p:cNvSpPr/>
            <p:nvPr/>
          </p:nvSpPr>
          <p:spPr>
            <a:xfrm>
              <a:off x="50800" y="50800"/>
              <a:ext cx="21137365" cy="3267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'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우산을 가져갈까? 가져가지 말까?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'</a:t>
              </a:r>
            </a:p>
          </p:txBody>
        </p:sp>
        <p:pic>
          <p:nvPicPr>
            <p:cNvPr id="171" name="'우산을 가져갈까? 가져가지 말까?' '우산을 가져갈까? 가져가지 말까?'" descr="'우산을 가져갈까? 가져가지 말까?' '우산을 가져갈까? 가져가지 말까?'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238965" cy="3369568"/>
            </a:xfrm>
            <a:prstGeom prst="rect">
              <a:avLst/>
            </a:prstGeom>
            <a:effectLst/>
          </p:spPr>
        </p:pic>
      </p:grpSp>
      <p:sp>
        <p:nvSpPr>
          <p:cNvPr id="174" name="프로그래밍에서 대안을 선택하는 과정"/>
          <p:cNvSpPr txBox="1"/>
          <p:nvPr/>
        </p:nvSpPr>
        <p:spPr>
          <a:xfrm>
            <a:off x="1989107" y="876499"/>
            <a:ext cx="8213787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프로그래밍에서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대안을 선택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하는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과정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519" y="4236700"/>
            <a:ext cx="2364964" cy="20498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'우산을 가져갈까? 가져가지 말까?'"/>
          <p:cNvGrpSpPr/>
          <p:nvPr/>
        </p:nvGrpSpPr>
        <p:grpSpPr>
          <a:xfrm>
            <a:off x="786259" y="2156396"/>
            <a:ext cx="10619483" cy="1684784"/>
            <a:chOff x="0" y="0"/>
            <a:chExt cx="21238964" cy="3369567"/>
          </a:xfrm>
        </p:grpSpPr>
        <p:sp>
          <p:nvSpPr>
            <p:cNvPr id="180" name="'우산을 가져갈까? 가져가지 말까?'"/>
            <p:cNvSpPr/>
            <p:nvPr/>
          </p:nvSpPr>
          <p:spPr>
            <a:xfrm>
              <a:off x="50800" y="50800"/>
              <a:ext cx="21137365" cy="3267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'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우산을 가져갈까? 가져가지 말까?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'</a:t>
              </a:r>
            </a:p>
          </p:txBody>
        </p:sp>
        <p:pic>
          <p:nvPicPr>
            <p:cNvPr id="179" name="'우산을 가져갈까? 가져가지 말까?' '우산을 가져갈까? 가져가지 말까?'" descr="'우산을 가져갈까? 가져가지 말까?' '우산을 가져갈까? 가져가지 말까?'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238965" cy="3369568"/>
            </a:xfrm>
            <a:prstGeom prst="rect">
              <a:avLst/>
            </a:prstGeom>
            <a:effectLst/>
          </p:spPr>
        </p:pic>
      </p:grpSp>
      <p:sp>
        <p:nvSpPr>
          <p:cNvPr id="182" name="프로그래밍에서 대안을 선택하는 과정"/>
          <p:cNvSpPr txBox="1"/>
          <p:nvPr/>
        </p:nvSpPr>
        <p:spPr>
          <a:xfrm>
            <a:off x="1989107" y="876499"/>
            <a:ext cx="8213787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프로그래밍에서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대안을 선택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하는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과정</a:t>
            </a:r>
          </a:p>
        </p:txBody>
      </p:sp>
      <p:grpSp>
        <p:nvGrpSpPr>
          <p:cNvPr id="185" name="우산을 가져간다"/>
          <p:cNvGrpSpPr/>
          <p:nvPr/>
        </p:nvGrpSpPr>
        <p:grpSpPr>
          <a:xfrm>
            <a:off x="779909" y="5054600"/>
            <a:ext cx="4904483" cy="860128"/>
            <a:chOff x="0" y="0"/>
            <a:chExt cx="9808964" cy="1720254"/>
          </a:xfrm>
        </p:grpSpPr>
        <p:sp>
          <p:nvSpPr>
            <p:cNvPr id="184" name="우산을 가져간다"/>
            <p:cNvSpPr/>
            <p:nvPr/>
          </p:nvSpPr>
          <p:spPr>
            <a:xfrm>
              <a:off x="50800" y="50800"/>
              <a:ext cx="9707365" cy="1618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pPr algn="ctr" defTabSz="412750" latinLnBrk="0" hangingPunct="0"/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우산을 가져간다</a:t>
              </a:r>
            </a:p>
          </p:txBody>
        </p:sp>
        <p:pic>
          <p:nvPicPr>
            <p:cNvPr id="183" name="우산을 가져간다 우산을 가져간다" descr="우산을 가져간다 우산을 가져간다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808965" cy="1720255"/>
            </a:xfrm>
            <a:prstGeom prst="rect">
              <a:avLst/>
            </a:prstGeom>
            <a:effectLst/>
          </p:spPr>
        </p:pic>
      </p:grpSp>
      <p:grpSp>
        <p:nvGrpSpPr>
          <p:cNvPr id="188" name="우산을 가져가지 않는다"/>
          <p:cNvGrpSpPr/>
          <p:nvPr/>
        </p:nvGrpSpPr>
        <p:grpSpPr>
          <a:xfrm>
            <a:off x="6507609" y="5054600"/>
            <a:ext cx="4904483" cy="860128"/>
            <a:chOff x="0" y="0"/>
            <a:chExt cx="9808964" cy="1720254"/>
          </a:xfrm>
        </p:grpSpPr>
        <p:sp>
          <p:nvSpPr>
            <p:cNvPr id="187" name="우산을 가져가지 않는다"/>
            <p:cNvSpPr/>
            <p:nvPr/>
          </p:nvSpPr>
          <p:spPr>
            <a:xfrm>
              <a:off x="50800" y="50800"/>
              <a:ext cx="9707365" cy="1618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pPr algn="ctr" defTabSz="412750" latinLnBrk="0" hangingPunct="0"/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우산을 가져가지 않는다</a:t>
              </a:r>
            </a:p>
          </p:txBody>
        </p:sp>
        <p:pic>
          <p:nvPicPr>
            <p:cNvPr id="186" name="우산을 가져가지 않는다 우산을 가져가지 않는다" descr="우산을 가져가지 않는다 우산을 가져가지 않는다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808965" cy="1720255"/>
            </a:xfrm>
            <a:prstGeom prst="rect">
              <a:avLst/>
            </a:prstGeom>
            <a:effectLst/>
          </p:spPr>
        </p:pic>
      </p:grpSp>
      <p:sp>
        <p:nvSpPr>
          <p:cNvPr id="189" name="1단계 : 선택 가능한 모든 대안을 확인"/>
          <p:cNvSpPr txBox="1"/>
          <p:nvPr/>
        </p:nvSpPr>
        <p:spPr>
          <a:xfrm>
            <a:off x="528679" y="4475076"/>
            <a:ext cx="4371389" cy="346249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4000">
                <a:solidFill>
                  <a:srgbClr val="FFFFFF"/>
                </a:solidFill>
              </a:defRPr>
            </a:pPr>
            <a:r>
              <a:rPr sz="2000" kern="0">
                <a:solidFill>
                  <a:srgbClr val="FBFF00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1단계</a:t>
            </a:r>
            <a:r>
              <a:rPr sz="2000" kern="0">
                <a:solidFill>
                  <a:srgbClr val="FFFFFF"/>
                </a:solidFill>
                <a:latin typeface="Noto Sans KR Regular"/>
                <a:ea typeface="Noto Sans KR Regular"/>
                <a:sym typeface="Noto Sans KR Regular"/>
              </a:rPr>
              <a:t> : 선택 가능한 </a:t>
            </a:r>
            <a:r>
              <a:rPr sz="2000" kern="0">
                <a:solidFill>
                  <a:srgbClr val="FBFF00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모든 대안</a:t>
            </a:r>
            <a:r>
              <a:rPr sz="2000" kern="0">
                <a:solidFill>
                  <a:srgbClr val="FFFFFF"/>
                </a:solidFill>
                <a:latin typeface="Noto Sans KR Regular"/>
                <a:ea typeface="Noto Sans KR Regular"/>
                <a:sym typeface="Noto Sans KR Regular"/>
              </a:rPr>
              <a:t>을 확인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변수 이름을 짓는 규칙과 관례"/>
          <p:cNvSpPr txBox="1"/>
          <p:nvPr/>
        </p:nvSpPr>
        <p:spPr>
          <a:xfrm>
            <a:off x="1950720" y="2739294"/>
            <a:ext cx="863698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 b="1" dirty="0" err="1"/>
              <a:t>변수</a:t>
            </a:r>
            <a:r>
              <a:rPr sz="5000" b="1" dirty="0"/>
              <a:t> </a:t>
            </a:r>
            <a:r>
              <a:rPr sz="5000" b="1" dirty="0" err="1"/>
              <a:t>이름을</a:t>
            </a:r>
            <a:r>
              <a:rPr sz="5000" b="1" dirty="0"/>
              <a:t> </a:t>
            </a:r>
            <a:r>
              <a:rPr sz="5000" b="1" dirty="0" err="1"/>
              <a:t>짓는</a:t>
            </a:r>
            <a:r>
              <a:rPr sz="5000" b="1" dirty="0"/>
              <a:t> </a:t>
            </a:r>
            <a:r>
              <a:rPr sz="5000" b="1" dirty="0" err="1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규칙</a:t>
            </a:r>
            <a:r>
              <a:rPr sz="5000" b="1" dirty="0" err="1"/>
              <a:t>과</a:t>
            </a:r>
            <a:r>
              <a:rPr sz="5000" b="1" dirty="0"/>
              <a:t> </a:t>
            </a:r>
            <a:r>
              <a:rPr sz="5000" b="1" dirty="0" err="1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관례</a:t>
            </a:r>
            <a:endParaRPr sz="5000" b="1" dirty="0">
              <a:solidFill>
                <a:srgbClr val="DD9043"/>
              </a:solidFill>
              <a:latin typeface="+mj-lt"/>
              <a:ea typeface="+mj-ea"/>
              <a:cs typeface="+mj-cs"/>
              <a:sym typeface="Noto Sans KR Bold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'우산을 가져갈까? 가져가지 말까?'"/>
          <p:cNvGrpSpPr/>
          <p:nvPr/>
        </p:nvGrpSpPr>
        <p:grpSpPr>
          <a:xfrm>
            <a:off x="786259" y="2156396"/>
            <a:ext cx="10619483" cy="1684784"/>
            <a:chOff x="0" y="0"/>
            <a:chExt cx="21238964" cy="3369567"/>
          </a:xfrm>
        </p:grpSpPr>
        <p:sp>
          <p:nvSpPr>
            <p:cNvPr id="194" name="'우산을 가져갈까? 가져가지 말까?'"/>
            <p:cNvSpPr/>
            <p:nvPr/>
          </p:nvSpPr>
          <p:spPr>
            <a:xfrm>
              <a:off x="50800" y="50800"/>
              <a:ext cx="21137365" cy="3267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'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우산을 가져갈까? 가져가지 말까?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'</a:t>
              </a:r>
            </a:p>
          </p:txBody>
        </p:sp>
        <p:pic>
          <p:nvPicPr>
            <p:cNvPr id="193" name="'우산을 가져갈까? 가져가지 말까?' '우산을 가져갈까? 가져가지 말까?'" descr="'우산을 가져갈까? 가져가지 말까?' '우산을 가져갈까? 가져가지 말까?'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238965" cy="3369568"/>
            </a:xfrm>
            <a:prstGeom prst="rect">
              <a:avLst/>
            </a:prstGeom>
            <a:effectLst/>
          </p:spPr>
        </p:pic>
      </p:grpSp>
      <p:sp>
        <p:nvSpPr>
          <p:cNvPr id="196" name="프로그래밍에서 대안을 선택하는 과정"/>
          <p:cNvSpPr txBox="1"/>
          <p:nvPr/>
        </p:nvSpPr>
        <p:spPr>
          <a:xfrm>
            <a:off x="1989107" y="876499"/>
            <a:ext cx="8213787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프로그래밍에서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대안을 선택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하는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과정</a:t>
            </a:r>
          </a:p>
        </p:txBody>
      </p:sp>
      <p:grpSp>
        <p:nvGrpSpPr>
          <p:cNvPr id="199" name="중요한 면접이 있는가?"/>
          <p:cNvGrpSpPr/>
          <p:nvPr/>
        </p:nvGrpSpPr>
        <p:grpSpPr>
          <a:xfrm>
            <a:off x="779909" y="5054600"/>
            <a:ext cx="4904483" cy="860128"/>
            <a:chOff x="0" y="0"/>
            <a:chExt cx="9808964" cy="1720254"/>
          </a:xfrm>
        </p:grpSpPr>
        <p:sp>
          <p:nvSpPr>
            <p:cNvPr id="198" name="중요한 면접이 있는가?"/>
            <p:cNvSpPr/>
            <p:nvPr/>
          </p:nvSpPr>
          <p:spPr>
            <a:xfrm>
              <a:off x="50800" y="50800"/>
              <a:ext cx="9707365" cy="1618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pPr algn="ctr" defTabSz="412750" latinLnBrk="0" hangingPunct="0"/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중요한 면접이 있는가?</a:t>
              </a:r>
            </a:p>
          </p:txBody>
        </p:sp>
        <p:pic>
          <p:nvPicPr>
            <p:cNvPr id="197" name="중요한 면접이 있는가? 중요한 면접이 있는가?" descr="중요한 면접이 있는가? 중요한 면접이 있는가?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808965" cy="1720255"/>
            </a:xfrm>
            <a:prstGeom prst="rect">
              <a:avLst/>
            </a:prstGeom>
            <a:effectLst/>
          </p:spPr>
        </p:pic>
      </p:grpSp>
      <p:grpSp>
        <p:nvGrpSpPr>
          <p:cNvPr id="202" name="비 오는 거리를 느끼고 싶은가?"/>
          <p:cNvGrpSpPr/>
          <p:nvPr/>
        </p:nvGrpSpPr>
        <p:grpSpPr>
          <a:xfrm>
            <a:off x="6507609" y="5054600"/>
            <a:ext cx="4904483" cy="860128"/>
            <a:chOff x="0" y="0"/>
            <a:chExt cx="9808964" cy="1720254"/>
          </a:xfrm>
        </p:grpSpPr>
        <p:sp>
          <p:nvSpPr>
            <p:cNvPr id="201" name="비 오는 거리를 느끼고 싶은가?"/>
            <p:cNvSpPr/>
            <p:nvPr/>
          </p:nvSpPr>
          <p:spPr>
            <a:xfrm>
              <a:off x="50800" y="50800"/>
              <a:ext cx="9707365" cy="1618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pPr algn="ctr" defTabSz="412750" latinLnBrk="0" hangingPunct="0"/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비 오는 거리를 느끼고 싶은가?</a:t>
              </a:r>
            </a:p>
          </p:txBody>
        </p:sp>
        <p:pic>
          <p:nvPicPr>
            <p:cNvPr id="200" name="비 오는 거리를 느끼고 싶은가? 비 오는 거리를 느끼고 싶은가?" descr="비 오는 거리를 느끼고 싶은가? 비 오는 거리를 느끼고 싶은가?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808965" cy="1720255"/>
            </a:xfrm>
            <a:prstGeom prst="rect">
              <a:avLst/>
            </a:prstGeom>
            <a:effectLst/>
          </p:spPr>
        </p:pic>
      </p:grpSp>
      <p:sp>
        <p:nvSpPr>
          <p:cNvPr id="203" name="2단계 : 대안을 선택하는 판단 기준이 무엇인지 확인"/>
          <p:cNvSpPr txBox="1"/>
          <p:nvPr/>
        </p:nvSpPr>
        <p:spPr>
          <a:xfrm>
            <a:off x="779909" y="4475076"/>
            <a:ext cx="5995231" cy="346249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412750" latinLnBrk="0" hangingPunct="0">
              <a:defRPr sz="4000">
                <a:solidFill>
                  <a:srgbClr val="FFFFFF"/>
                </a:solidFill>
              </a:defRPr>
            </a:pPr>
            <a:r>
              <a:rPr sz="2000" kern="0">
                <a:solidFill>
                  <a:srgbClr val="FBFF00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2단계</a:t>
            </a:r>
            <a:r>
              <a:rPr sz="2000" kern="0">
                <a:solidFill>
                  <a:srgbClr val="FFFFFF"/>
                </a:solidFill>
                <a:latin typeface="Noto Sans KR Regular"/>
                <a:ea typeface="Noto Sans KR Regular"/>
                <a:sym typeface="Noto Sans KR Regular"/>
              </a:rPr>
              <a:t> : 대안을 선택하는 </a:t>
            </a:r>
            <a:r>
              <a:rPr sz="2000" kern="0">
                <a:solidFill>
                  <a:srgbClr val="FBFF00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판단 기준</a:t>
            </a:r>
            <a:r>
              <a:rPr sz="2000" kern="0">
                <a:solidFill>
                  <a:srgbClr val="FFFFFF"/>
                </a:solidFill>
                <a:latin typeface="Noto Sans KR Regular"/>
                <a:ea typeface="Noto Sans KR Regular"/>
                <a:sym typeface="Noto Sans KR Regular"/>
              </a:rPr>
              <a:t>이 무엇인지 확인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오늘은 중요한 일정이 있으니까, 우산을 가져가야지.     오늘은 중요한 일정이 없으니까, 굳이 우산을 가져가지 않아도 되겠어."/>
          <p:cNvGrpSpPr/>
          <p:nvPr/>
        </p:nvGrpSpPr>
        <p:grpSpPr>
          <a:xfrm>
            <a:off x="1247180" y="1924050"/>
            <a:ext cx="9697641" cy="1399878"/>
            <a:chOff x="0" y="0"/>
            <a:chExt cx="19395281" cy="2799754"/>
          </a:xfrm>
        </p:grpSpPr>
        <p:sp>
          <p:nvSpPr>
            <p:cNvPr id="208" name="오늘은 중요한 일정이 있으니까, 우산을 가져가야지.     오늘은 중요한 일정이 없으니까, 굳이 우산을 가져가지 않아도 되겠어."/>
            <p:cNvSpPr/>
            <p:nvPr/>
          </p:nvSpPr>
          <p:spPr>
            <a:xfrm>
              <a:off x="50800" y="50800"/>
              <a:ext cx="19293682" cy="269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   오늘은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중요한 일정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이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있으니까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, 우산을 가져가야지.</a:t>
              </a:r>
              <a:b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</a:b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   오늘은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중요한 일정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이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없으니까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, 굳이 우산을 가져가지 않아도 되겠어. </a:t>
              </a:r>
            </a:p>
          </p:txBody>
        </p:sp>
        <p:pic>
          <p:nvPicPr>
            <p:cNvPr id="207" name="오늘은 중요한 일정이 있으니까, 우산을 가져가야지.     오늘은 중요한 일정이 없으니까, 굳이 우산을 가져가지 않아도 되겠어.     오늘은 중요한 일정이 있으니까, 우산을 가져가야지.     오늘은 중요한 일정이 없으니까, 굳이 우산을 가져가지 않아도 되겠어. " descr="오늘은 중요한 일정이 있으니까, 우산을 가져가야지.     오늘은 중요한 일정이 없으니까, 굳이 우산을 가져가지 않아도 되겠어.     오늘은 중요한 일정이 있으니까, 우산을 가져가야지.     오늘은 중요한 일정이 없으니까, 굳이 우산을 가져가지 않아도 되겠어. 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395282" cy="2799755"/>
            </a:xfrm>
            <a:prstGeom prst="rect">
              <a:avLst/>
            </a:prstGeom>
            <a:effectLst/>
          </p:spPr>
        </p:pic>
      </p:grpSp>
      <p:sp>
        <p:nvSpPr>
          <p:cNvPr id="210" name="선택의 과정을 표현하는 방법"/>
          <p:cNvSpPr txBox="1"/>
          <p:nvPr/>
        </p:nvSpPr>
        <p:spPr>
          <a:xfrm>
            <a:off x="2950908" y="876499"/>
            <a:ext cx="6290185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선택의 과정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을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표현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하는 방법</a:t>
            </a:r>
          </a:p>
        </p:txBody>
      </p:sp>
      <p:pic>
        <p:nvPicPr>
          <p:cNvPr id="221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27" y="3298627"/>
            <a:ext cx="238492" cy="632421"/>
          </a:xfrm>
          <a:prstGeom prst="rect">
            <a:avLst/>
          </a:prstGeom>
        </p:spPr>
      </p:pic>
      <p:sp>
        <p:nvSpPr>
          <p:cNvPr id="212" name="예"/>
          <p:cNvSpPr/>
          <p:nvPr/>
        </p:nvSpPr>
        <p:spPr>
          <a:xfrm>
            <a:off x="2599953" y="4865340"/>
            <a:ext cx="639759" cy="7659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marL="0" lvl="6" defTabSz="412750" latinLnBrk="0" hangingPunct="0">
              <a:lnSpc>
                <a:spcPct val="120000"/>
              </a:lnSpc>
              <a:defRPr sz="5000"/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예</a:t>
            </a:r>
          </a:p>
        </p:txBody>
      </p:sp>
      <p:sp>
        <p:nvSpPr>
          <p:cNvPr id="213" name="우산을 가져간다."/>
          <p:cNvSpPr/>
          <p:nvPr/>
        </p:nvSpPr>
        <p:spPr>
          <a:xfrm>
            <a:off x="7018065" y="4865340"/>
            <a:ext cx="3679925" cy="7659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marL="0" lvl="6" defTabSz="412750" latinLnBrk="0" hangingPunct="0">
              <a:lnSpc>
                <a:spcPct val="120000"/>
              </a:lnSpc>
              <a:defRPr sz="5000"/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  우산을 가져간다.</a:t>
            </a:r>
          </a:p>
        </p:txBody>
      </p:sp>
      <p:sp>
        <p:nvSpPr>
          <p:cNvPr id="214" name="아니오"/>
          <p:cNvSpPr/>
          <p:nvPr/>
        </p:nvSpPr>
        <p:spPr>
          <a:xfrm>
            <a:off x="2599953" y="5513338"/>
            <a:ext cx="1156292" cy="7659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marL="0" lvl="6" defTabSz="412750" latinLnBrk="0" hangingPunct="0">
              <a:lnSpc>
                <a:spcPct val="120000"/>
              </a:lnSpc>
              <a:defRPr sz="5000"/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아니오</a:t>
            </a:r>
          </a:p>
        </p:txBody>
      </p:sp>
      <p:sp>
        <p:nvSpPr>
          <p:cNvPr id="215" name="우산을 가져가지 않는다."/>
          <p:cNvSpPr/>
          <p:nvPr/>
        </p:nvSpPr>
        <p:spPr>
          <a:xfrm>
            <a:off x="7018065" y="5513338"/>
            <a:ext cx="3679925" cy="7659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marL="0" lvl="6" defTabSz="412750" latinLnBrk="0" hangingPunct="0">
              <a:lnSpc>
                <a:spcPct val="120000"/>
              </a:lnSpc>
              <a:defRPr sz="5000"/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  우산을 가져가지 않는다.</a:t>
            </a:r>
          </a:p>
        </p:txBody>
      </p:sp>
      <p:cxnSp>
        <p:nvCxnSpPr>
          <p:cNvPr id="216" name="Connection Line"/>
          <p:cNvCxnSpPr>
            <a:cxnSpLocks/>
            <a:stCxn id="212" idx="3"/>
            <a:endCxn id="213" idx="1"/>
          </p:cNvCxnSpPr>
          <p:nvPr/>
        </p:nvCxnSpPr>
        <p:spPr>
          <a:xfrm>
            <a:off x="3239711" y="5248300"/>
            <a:ext cx="3778354" cy="0"/>
          </a:xfrm>
          <a:prstGeom prst="straightConnector1">
            <a:avLst/>
          </a:prstGeom>
          <a:ln w="101600" cap="rnd">
            <a:solidFill>
              <a:srgbClr val="5A5F5E"/>
            </a:solidFill>
            <a:miter lim="400000"/>
            <a:tailEnd type="stealth"/>
          </a:ln>
        </p:spPr>
      </p:cxnSp>
      <p:cxnSp>
        <p:nvCxnSpPr>
          <p:cNvPr id="217" name="Connection Line"/>
          <p:cNvCxnSpPr>
            <a:cxnSpLocks/>
            <a:stCxn id="214" idx="3"/>
            <a:endCxn id="215" idx="1"/>
          </p:cNvCxnSpPr>
          <p:nvPr/>
        </p:nvCxnSpPr>
        <p:spPr>
          <a:xfrm>
            <a:off x="3756244" y="5896298"/>
            <a:ext cx="3261821" cy="0"/>
          </a:xfrm>
          <a:prstGeom prst="straightConnector1">
            <a:avLst/>
          </a:prstGeom>
          <a:ln w="101600" cap="rnd">
            <a:solidFill>
              <a:srgbClr val="5A5F5E"/>
            </a:solidFill>
            <a:miter lim="400000"/>
            <a:tailEnd type="stealth"/>
          </a:ln>
        </p:spPr>
      </p:cxnSp>
      <p:pic>
        <p:nvPicPr>
          <p:cNvPr id="218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14611" y="4032647"/>
            <a:ext cx="9697641" cy="2431307"/>
          </a:xfrm>
          <a:prstGeom prst="rect">
            <a:avLst/>
          </a:prstGeom>
        </p:spPr>
      </p:pic>
      <p:sp>
        <p:nvSpPr>
          <p:cNvPr id="220" name="중요한 일정이 있는가?"/>
          <p:cNvSpPr txBox="1"/>
          <p:nvPr/>
        </p:nvSpPr>
        <p:spPr>
          <a:xfrm>
            <a:off x="1384930" y="4292025"/>
            <a:ext cx="3311805" cy="439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marL="0" lvl="6" algn="ctr" defTabSz="412750" latinLnBrk="0" hangingPunct="0">
              <a:lnSpc>
                <a:spcPct val="120000"/>
              </a:lnSpc>
              <a:defRPr sz="5000">
                <a:latin typeface="+mj-lt"/>
                <a:ea typeface="+mj-ea"/>
                <a:cs typeface="+mj-cs"/>
                <a:sym typeface="Noto Sans KR Bold"/>
              </a:defRPr>
            </a:pP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sym typeface="Noto Sans KR Bold"/>
              </a:rPr>
              <a:t>중요한 일정이 있는가?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"/>
          <p:cNvGrpSpPr/>
          <p:nvPr/>
        </p:nvGrpSpPr>
        <p:grpSpPr>
          <a:xfrm>
            <a:off x="1214611" y="2724546"/>
            <a:ext cx="9697642" cy="2431308"/>
            <a:chOff x="-50800" y="-50801"/>
            <a:chExt cx="19395282" cy="4862613"/>
          </a:xfrm>
        </p:grpSpPr>
        <p:sp>
          <p:nvSpPr>
            <p:cNvPr id="226" name="예"/>
            <p:cNvSpPr/>
            <p:nvPr/>
          </p:nvSpPr>
          <p:spPr>
            <a:xfrm>
              <a:off x="2719883" y="1614586"/>
              <a:ext cx="1391254" cy="15318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예</a:t>
              </a:r>
            </a:p>
          </p:txBody>
        </p:sp>
        <p:sp>
          <p:nvSpPr>
            <p:cNvPr id="227" name="우산을 가져간다."/>
            <p:cNvSpPr/>
            <p:nvPr/>
          </p:nvSpPr>
          <p:spPr>
            <a:xfrm>
              <a:off x="11556107" y="1614586"/>
              <a:ext cx="7359849" cy="15318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  우산을 가져간다.</a:t>
              </a:r>
            </a:p>
          </p:txBody>
        </p:sp>
        <p:sp>
          <p:nvSpPr>
            <p:cNvPr id="228" name="아니오"/>
            <p:cNvSpPr/>
            <p:nvPr/>
          </p:nvSpPr>
          <p:spPr>
            <a:xfrm>
              <a:off x="2719883" y="2910582"/>
              <a:ext cx="2509036" cy="15318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아니오</a:t>
              </a:r>
            </a:p>
          </p:txBody>
        </p:sp>
        <p:sp>
          <p:nvSpPr>
            <p:cNvPr id="229" name="우산을 가져가지 않는다."/>
            <p:cNvSpPr/>
            <p:nvPr/>
          </p:nvSpPr>
          <p:spPr>
            <a:xfrm>
              <a:off x="11556107" y="2910582"/>
              <a:ext cx="7359849" cy="15318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  우산을 가져가지 않는다.</a:t>
              </a:r>
            </a:p>
          </p:txBody>
        </p:sp>
        <p:cxnSp>
          <p:nvCxnSpPr>
            <p:cNvPr id="230" name="Connection Line"/>
            <p:cNvCxnSpPr>
              <a:cxnSpLocks/>
              <a:stCxn id="226" idx="3"/>
              <a:endCxn id="227" idx="1"/>
            </p:cNvCxnSpPr>
            <p:nvPr/>
          </p:nvCxnSpPr>
          <p:spPr>
            <a:xfrm>
              <a:off x="4111137" y="2380506"/>
              <a:ext cx="7444971" cy="0"/>
            </a:xfrm>
            <a:prstGeom prst="straightConnector1">
              <a:avLst/>
            </a:prstGeom>
            <a:ln w="101600" cap="rnd">
              <a:solidFill>
                <a:srgbClr val="5A5F5E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231" name="Connection Line"/>
            <p:cNvCxnSpPr>
              <a:cxnSpLocks/>
              <a:stCxn id="228" idx="3"/>
              <a:endCxn id="229" idx="1"/>
            </p:cNvCxnSpPr>
            <p:nvPr/>
          </p:nvCxnSpPr>
          <p:spPr>
            <a:xfrm>
              <a:off x="5228919" y="3676501"/>
              <a:ext cx="6327189" cy="0"/>
            </a:xfrm>
            <a:prstGeom prst="straightConnector1">
              <a:avLst/>
            </a:prstGeom>
            <a:ln w="101600" cap="rnd">
              <a:solidFill>
                <a:srgbClr val="5A5F5E"/>
              </a:solidFill>
              <a:prstDash val="solid"/>
              <a:miter lim="400000"/>
              <a:tailEnd type="stealth" w="med" len="med"/>
            </a:ln>
            <a:effectLst/>
          </p:spPr>
        </p:cxnSp>
        <p:pic>
          <p:nvPicPr>
            <p:cNvPr id="232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0800" y="-50801"/>
              <a:ext cx="19395282" cy="4862613"/>
            </a:xfrm>
            <a:prstGeom prst="rect">
              <a:avLst/>
            </a:prstGeom>
            <a:effectLst/>
          </p:spPr>
        </p:pic>
        <p:sp>
          <p:nvSpPr>
            <p:cNvPr id="234" name="중요한 일정이 있는가?"/>
            <p:cNvSpPr txBox="1"/>
            <p:nvPr/>
          </p:nvSpPr>
          <p:spPr>
            <a:xfrm>
              <a:off x="289836" y="467957"/>
              <a:ext cx="6623609" cy="8787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marL="0" lvl="6" algn="ctr" defTabSz="412750" latinLnBrk="0" hangingPunct="0"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sym typeface="Noto Sans KR Bold"/>
                </a:rPr>
                <a:t>중요한 일정이 있는가?</a:t>
              </a:r>
            </a:p>
          </p:txBody>
        </p:sp>
      </p:grpSp>
      <p:sp>
        <p:nvSpPr>
          <p:cNvPr id="236" name="조건식"/>
          <p:cNvSpPr txBox="1"/>
          <p:nvPr/>
        </p:nvSpPr>
        <p:spPr>
          <a:xfrm>
            <a:off x="1410283" y="5592676"/>
            <a:ext cx="807914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pPr algn="ctr" defTabSz="412750" latinLnBrk="0" hangingPunct="0"/>
            <a:r>
              <a:rPr sz="2000" kern="0">
                <a:latin typeface="Noto Sans KR Bold"/>
                <a:ea typeface="Noto Sans KR Bold"/>
              </a:rPr>
              <a:t>조건식</a:t>
            </a:r>
          </a:p>
        </p:txBody>
      </p:sp>
      <p:sp>
        <p:nvSpPr>
          <p:cNvPr id="237" name="조건식의 결과"/>
          <p:cNvSpPr txBox="1"/>
          <p:nvPr/>
        </p:nvSpPr>
        <p:spPr>
          <a:xfrm>
            <a:off x="2670099" y="5592676"/>
            <a:ext cx="1662315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pPr algn="ctr" defTabSz="412750" latinLnBrk="0" hangingPunct="0"/>
            <a:r>
              <a:rPr sz="2000" kern="0">
                <a:latin typeface="Noto Sans KR Bold"/>
                <a:ea typeface="Noto Sans KR Bold"/>
              </a:rPr>
              <a:t>조건식의 결과</a:t>
            </a:r>
          </a:p>
        </p:txBody>
      </p:sp>
      <p:sp>
        <p:nvSpPr>
          <p:cNvPr id="238" name="선택 가능한 대안"/>
          <p:cNvSpPr txBox="1"/>
          <p:nvPr/>
        </p:nvSpPr>
        <p:spPr>
          <a:xfrm>
            <a:off x="7782593" y="5592676"/>
            <a:ext cx="2003755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pPr algn="ctr" defTabSz="412750" latinLnBrk="0" hangingPunct="0"/>
            <a:r>
              <a:rPr sz="2000" kern="0">
                <a:latin typeface="Noto Sans KR Bold"/>
                <a:ea typeface="Noto Sans KR Bold"/>
              </a:rPr>
              <a:t>선택 가능한 대안</a:t>
            </a:r>
          </a:p>
        </p:txBody>
      </p:sp>
      <p:pic>
        <p:nvPicPr>
          <p:cNvPr id="239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5" y="2853430"/>
            <a:ext cx="3505815" cy="726343"/>
          </a:xfrm>
          <a:prstGeom prst="rect">
            <a:avLst/>
          </a:prstGeom>
        </p:spPr>
      </p:pic>
      <p:pic>
        <p:nvPicPr>
          <p:cNvPr id="241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32563" y="3581051"/>
            <a:ext cx="2337388" cy="1388529"/>
          </a:xfrm>
          <a:prstGeom prst="rect">
            <a:avLst/>
          </a:prstGeom>
        </p:spPr>
      </p:pic>
      <p:pic>
        <p:nvPicPr>
          <p:cNvPr id="243" name="Rectangle Rectangle" descr="Rectangle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1563" y="3581051"/>
            <a:ext cx="3505815" cy="1388529"/>
          </a:xfrm>
          <a:prstGeom prst="rect">
            <a:avLst/>
          </a:prstGeom>
        </p:spPr>
      </p:pic>
      <p:pic>
        <p:nvPicPr>
          <p:cNvPr id="249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99474" y="3508527"/>
            <a:ext cx="560053" cy="1968800"/>
          </a:xfrm>
          <a:prstGeom prst="rect">
            <a:avLst/>
          </a:prstGeom>
        </p:spPr>
      </p:pic>
      <p:pic>
        <p:nvPicPr>
          <p:cNvPr id="251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374753" y="4898333"/>
            <a:ext cx="242546" cy="578994"/>
          </a:xfrm>
          <a:prstGeom prst="rect">
            <a:avLst/>
          </a:prstGeom>
        </p:spPr>
      </p:pic>
      <p:pic>
        <p:nvPicPr>
          <p:cNvPr id="253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657967" y="4898333"/>
            <a:ext cx="242546" cy="578994"/>
          </a:xfrm>
          <a:prstGeom prst="rect">
            <a:avLst/>
          </a:prstGeom>
        </p:spPr>
      </p:pic>
      <p:sp>
        <p:nvSpPr>
          <p:cNvPr id="248" name="조건식이란, 어떤 판단 기준을…"/>
          <p:cNvSpPr/>
          <p:nvPr/>
        </p:nvSpPr>
        <p:spPr>
          <a:xfrm>
            <a:off x="781918" y="515541"/>
            <a:ext cx="10563027" cy="1586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조건식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이란, 어떤 판단 기준을 </a:t>
            </a:r>
          </a:p>
          <a:p>
            <a:pPr algn="ctr"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예/아니오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로 대답할 수 있는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질문 형태로 표현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한 것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프로그래밍에서 선택의 과정을 코딩하는 방법"/>
          <p:cNvSpPr txBox="1"/>
          <p:nvPr/>
        </p:nvSpPr>
        <p:spPr>
          <a:xfrm>
            <a:off x="1187606" y="876499"/>
            <a:ext cx="981679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프로그래밍에서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선택의 과정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을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코딩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하는 방법</a:t>
            </a:r>
          </a:p>
        </p:txBody>
      </p:sp>
      <p:sp>
        <p:nvSpPr>
          <p:cNvPr id="259" name="예"/>
          <p:cNvSpPr/>
          <p:nvPr/>
        </p:nvSpPr>
        <p:spPr>
          <a:xfrm>
            <a:off x="4822453" y="4249390"/>
            <a:ext cx="629975" cy="7659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marL="0" lvl="6" defTabSz="412750" latinLnBrk="0" hangingPunct="0">
              <a:lnSpc>
                <a:spcPct val="120000"/>
              </a:lnSpc>
              <a:defRPr sz="5000">
                <a:latin typeface="+mj-lt"/>
                <a:ea typeface="+mj-ea"/>
                <a:cs typeface="+mj-cs"/>
                <a:sym typeface="Noto Sans KR Bold"/>
              </a:defRPr>
            </a:pP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sym typeface="Noto Sans KR Bold"/>
              </a:rPr>
              <a:t>예</a:t>
            </a:r>
          </a:p>
        </p:txBody>
      </p:sp>
      <p:sp>
        <p:nvSpPr>
          <p:cNvPr id="260" name="우산을 가져간다."/>
          <p:cNvSpPr/>
          <p:nvPr/>
        </p:nvSpPr>
        <p:spPr>
          <a:xfrm>
            <a:off x="8027715" y="4249390"/>
            <a:ext cx="3679925" cy="7659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marL="0" lvl="6" defTabSz="412750" latinLnBrk="0" hangingPunct="0">
              <a:lnSpc>
                <a:spcPct val="120000"/>
              </a:lnSpc>
              <a:defRPr sz="5000">
                <a:latin typeface="+mj-lt"/>
                <a:ea typeface="+mj-ea"/>
                <a:cs typeface="+mj-cs"/>
                <a:sym typeface="Noto Sans KR Bold"/>
              </a:defRPr>
            </a:pP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sym typeface="Noto Sans KR Bold"/>
              </a:rPr>
              <a:t>   우산을 가져간다.</a:t>
            </a:r>
          </a:p>
        </p:txBody>
      </p:sp>
      <p:sp>
        <p:nvSpPr>
          <p:cNvPr id="261" name="아니오"/>
          <p:cNvSpPr/>
          <p:nvPr/>
        </p:nvSpPr>
        <p:spPr>
          <a:xfrm>
            <a:off x="4822453" y="4897388"/>
            <a:ext cx="1238717" cy="7659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marL="0" lvl="6" defTabSz="412750" latinLnBrk="0" hangingPunct="0">
              <a:lnSpc>
                <a:spcPct val="120000"/>
              </a:lnSpc>
              <a:defRPr sz="5000">
                <a:latin typeface="+mj-lt"/>
                <a:ea typeface="+mj-ea"/>
                <a:cs typeface="+mj-cs"/>
                <a:sym typeface="Noto Sans KR Bold"/>
              </a:defRPr>
            </a:pP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sym typeface="Noto Sans KR Bold"/>
              </a:rPr>
              <a:t>아니오</a:t>
            </a:r>
          </a:p>
        </p:txBody>
      </p:sp>
      <p:sp>
        <p:nvSpPr>
          <p:cNvPr id="262" name="우산을 가져가지 않는다."/>
          <p:cNvSpPr/>
          <p:nvPr/>
        </p:nvSpPr>
        <p:spPr>
          <a:xfrm>
            <a:off x="8027715" y="4897388"/>
            <a:ext cx="3679925" cy="7659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marL="0" lvl="6" defTabSz="412750" latinLnBrk="0" hangingPunct="0">
              <a:lnSpc>
                <a:spcPct val="120000"/>
              </a:lnSpc>
              <a:defRPr sz="5000">
                <a:latin typeface="+mj-lt"/>
                <a:ea typeface="+mj-ea"/>
                <a:cs typeface="+mj-cs"/>
                <a:sym typeface="Noto Sans KR Bold"/>
              </a:defRPr>
            </a:pP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sym typeface="Noto Sans KR Bold"/>
              </a:rPr>
              <a:t>   우산을 가져가지 않는다.</a:t>
            </a:r>
          </a:p>
        </p:txBody>
      </p:sp>
      <p:cxnSp>
        <p:nvCxnSpPr>
          <p:cNvPr id="263" name="Connection Line"/>
          <p:cNvCxnSpPr>
            <a:cxnSpLocks/>
            <a:stCxn id="259" idx="3"/>
            <a:endCxn id="260" idx="1"/>
          </p:cNvCxnSpPr>
          <p:nvPr/>
        </p:nvCxnSpPr>
        <p:spPr>
          <a:xfrm>
            <a:off x="5452427" y="4632350"/>
            <a:ext cx="2575288" cy="0"/>
          </a:xfrm>
          <a:prstGeom prst="straightConnector1">
            <a:avLst/>
          </a:prstGeom>
          <a:ln w="101600" cap="rnd">
            <a:solidFill>
              <a:srgbClr val="5A5F5E"/>
            </a:solidFill>
            <a:miter lim="400000"/>
            <a:tailEnd type="stealth"/>
          </a:ln>
        </p:spPr>
      </p:cxnSp>
      <p:cxnSp>
        <p:nvCxnSpPr>
          <p:cNvPr id="264" name="Connection Line"/>
          <p:cNvCxnSpPr>
            <a:cxnSpLocks/>
            <a:stCxn id="261" idx="3"/>
            <a:endCxn id="262" idx="1"/>
          </p:cNvCxnSpPr>
          <p:nvPr/>
        </p:nvCxnSpPr>
        <p:spPr>
          <a:xfrm>
            <a:off x="6061169" y="5280348"/>
            <a:ext cx="1966546" cy="0"/>
          </a:xfrm>
          <a:prstGeom prst="straightConnector1">
            <a:avLst/>
          </a:prstGeom>
          <a:ln w="101600" cap="rnd">
            <a:solidFill>
              <a:srgbClr val="5A5F5E"/>
            </a:solidFill>
            <a:miter lim="400000"/>
            <a:tailEnd type="stealth"/>
          </a:ln>
        </p:spPr>
      </p:cxnSp>
      <p:sp>
        <p:nvSpPr>
          <p:cNvPr id="265" name="중요한 일정이 있는가?"/>
          <p:cNvSpPr txBox="1"/>
          <p:nvPr/>
        </p:nvSpPr>
        <p:spPr>
          <a:xfrm>
            <a:off x="823132" y="4747791"/>
            <a:ext cx="3311805" cy="439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marL="0" lvl="6" algn="ctr" defTabSz="412750" latinLnBrk="0" hangingPunct="0">
              <a:lnSpc>
                <a:spcPct val="120000"/>
              </a:lnSpc>
              <a:defRPr sz="5000">
                <a:latin typeface="+mj-lt"/>
                <a:ea typeface="+mj-ea"/>
                <a:cs typeface="+mj-cs"/>
                <a:sym typeface="Noto Sans KR Bold"/>
              </a:defRPr>
            </a:pP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sym typeface="Noto Sans KR Bold"/>
              </a:rPr>
              <a:t>중요한 일정이 있는가?</a:t>
            </a:r>
          </a:p>
        </p:txBody>
      </p:sp>
      <p:sp>
        <p:nvSpPr>
          <p:cNvPr id="266" name="조건식"/>
          <p:cNvSpPr txBox="1"/>
          <p:nvPr/>
        </p:nvSpPr>
        <p:spPr>
          <a:xfrm>
            <a:off x="2075077" y="5807286"/>
            <a:ext cx="807914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pPr algn="ctr" defTabSz="412750" latinLnBrk="0" hangingPunct="0"/>
            <a:r>
              <a:rPr sz="2000" kern="0">
                <a:latin typeface="Noto Sans KR Bold"/>
                <a:ea typeface="Noto Sans KR Bold"/>
              </a:rPr>
              <a:t>조건식</a:t>
            </a:r>
          </a:p>
        </p:txBody>
      </p:sp>
      <p:sp>
        <p:nvSpPr>
          <p:cNvPr id="267" name="조건식의 결과"/>
          <p:cNvSpPr txBox="1"/>
          <p:nvPr/>
        </p:nvSpPr>
        <p:spPr>
          <a:xfrm>
            <a:off x="4892599" y="5807286"/>
            <a:ext cx="1662315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pPr algn="ctr" defTabSz="412750" latinLnBrk="0" hangingPunct="0"/>
            <a:r>
              <a:rPr sz="2000" kern="0">
                <a:latin typeface="Noto Sans KR Bold"/>
                <a:ea typeface="Noto Sans KR Bold"/>
              </a:rPr>
              <a:t>조건식의 결과</a:t>
            </a:r>
          </a:p>
        </p:txBody>
      </p:sp>
      <p:sp>
        <p:nvSpPr>
          <p:cNvPr id="268" name="선택 가능한 대안"/>
          <p:cNvSpPr txBox="1"/>
          <p:nvPr/>
        </p:nvSpPr>
        <p:spPr>
          <a:xfrm>
            <a:off x="8798593" y="5807286"/>
            <a:ext cx="2003755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pPr algn="ctr" defTabSz="412750" latinLnBrk="0" hangingPunct="0"/>
            <a:r>
              <a:rPr sz="2000" kern="0">
                <a:latin typeface="Noto Sans KR Bold"/>
                <a:ea typeface="Noto Sans KR Bold"/>
              </a:rPr>
              <a:t>선택 가능한 대안</a:t>
            </a:r>
          </a:p>
        </p:txBody>
      </p:sp>
      <p:pic>
        <p:nvPicPr>
          <p:cNvPr id="269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126" y="4604294"/>
            <a:ext cx="3505815" cy="726343"/>
          </a:xfrm>
          <a:prstGeom prst="rect">
            <a:avLst/>
          </a:prstGeom>
        </p:spPr>
      </p:pic>
      <p:pic>
        <p:nvPicPr>
          <p:cNvPr id="271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5063" y="4273201"/>
            <a:ext cx="2337388" cy="1388529"/>
          </a:xfrm>
          <a:prstGeom prst="rect">
            <a:avLst/>
          </a:prstGeom>
        </p:spPr>
      </p:pic>
      <p:pic>
        <p:nvPicPr>
          <p:cNvPr id="273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47563" y="4273201"/>
            <a:ext cx="3505815" cy="1388529"/>
          </a:xfrm>
          <a:prstGeom prst="rect">
            <a:avLst/>
          </a:prstGeom>
        </p:spPr>
      </p:pic>
      <p:grpSp>
        <p:nvGrpSpPr>
          <p:cNvPr id="277" name="선택 가능한 대안을 확인하고,…"/>
          <p:cNvGrpSpPr/>
          <p:nvPr/>
        </p:nvGrpSpPr>
        <p:grpSpPr>
          <a:xfrm>
            <a:off x="2403996" y="1835150"/>
            <a:ext cx="7384009" cy="1955800"/>
            <a:chOff x="0" y="0"/>
            <a:chExt cx="14768016" cy="3911600"/>
          </a:xfrm>
        </p:grpSpPr>
        <p:sp>
          <p:nvSpPr>
            <p:cNvPr id="276" name="선택 가능한 대안을 확인하고,…"/>
            <p:cNvSpPr/>
            <p:nvPr/>
          </p:nvSpPr>
          <p:spPr>
            <a:xfrm>
              <a:off x="50800" y="50800"/>
              <a:ext cx="14666417" cy="381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635000" lvl="6" indent="-317500" defTabSz="412750" latinLnBrk="0" hangingPunct="0">
                <a:lnSpc>
                  <a:spcPct val="120000"/>
                </a:lnSpc>
                <a:buSzPct val="100000"/>
                <a:buFontTx/>
                <a:buAutoNum type="arabicPeriod"/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선택 가능한 </a:t>
              </a:r>
              <a:r>
                <a:rPr sz="2500" kern="0">
                  <a:solidFill>
                    <a:srgbClr val="DD904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대안을 확인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하고,</a:t>
              </a:r>
            </a:p>
            <a:p>
              <a:pPr marL="635000" lvl="6" indent="-317500" defTabSz="412750" latinLnBrk="0" hangingPunct="0">
                <a:lnSpc>
                  <a:spcPct val="120000"/>
                </a:lnSpc>
                <a:buSzPct val="100000"/>
                <a:buFontTx/>
                <a:buAutoNum type="arabicPeriod"/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대안을 선택하는 판단 기준을 </a:t>
              </a:r>
              <a:r>
                <a:rPr sz="2500" kern="0">
                  <a:solidFill>
                    <a:srgbClr val="DD904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조건식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으로 만들고,</a:t>
              </a:r>
            </a:p>
            <a:p>
              <a:pPr marL="635000" lvl="6" indent="-317500" defTabSz="412750" latinLnBrk="0" hangingPunct="0">
                <a:lnSpc>
                  <a:spcPct val="120000"/>
                </a:lnSpc>
                <a:buSzPct val="100000"/>
                <a:buFontTx/>
                <a:buAutoNum type="arabicPeriod"/>
                <a:defRPr sz="5000"/>
              </a:pPr>
              <a:r>
                <a:rPr sz="2500" kern="0">
                  <a:solidFill>
                    <a:srgbClr val="DD904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조건식의 결과를 대안에 연결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한다.</a:t>
              </a:r>
            </a:p>
          </p:txBody>
        </p:sp>
        <p:pic>
          <p:nvPicPr>
            <p:cNvPr id="275" name="선택 가능한 대안을 확인하고,… 선택 가능한 대안을 확인하고,대안을 선택하는 판단 기준을 조건식으로 만들고,조건식의 결과를 대안에 연결한다." descr="선택 가능한 대안을 확인하고,… 선택 가능한 대안을 확인하고,대안을 선택하는 판단 기준을 조건식으로 만들고,조건식의 결과를 대안에 연결한다.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4768017" cy="3911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프로그래밍에서 선택의 과정을 처리하는 방법"/>
          <p:cNvSpPr txBox="1"/>
          <p:nvPr/>
        </p:nvSpPr>
        <p:spPr>
          <a:xfrm>
            <a:off x="1187606" y="876499"/>
            <a:ext cx="981679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프로그래밍에서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선택의 과정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을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처리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하는 방법</a:t>
            </a:r>
          </a:p>
        </p:txBody>
      </p:sp>
      <p:grpSp>
        <p:nvGrpSpPr>
          <p:cNvPr id="284" name="선택 가능한 대안을 확인하고,…"/>
          <p:cNvGrpSpPr/>
          <p:nvPr/>
        </p:nvGrpSpPr>
        <p:grpSpPr>
          <a:xfrm>
            <a:off x="2403996" y="1835150"/>
            <a:ext cx="7384009" cy="1955800"/>
            <a:chOff x="0" y="0"/>
            <a:chExt cx="14768016" cy="3911600"/>
          </a:xfrm>
        </p:grpSpPr>
        <p:sp>
          <p:nvSpPr>
            <p:cNvPr id="283" name="선택 가능한 대안을 확인하고,…"/>
            <p:cNvSpPr/>
            <p:nvPr/>
          </p:nvSpPr>
          <p:spPr>
            <a:xfrm>
              <a:off x="50800" y="50800"/>
              <a:ext cx="14666417" cy="381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635000" lvl="6" indent="-317500" defTabSz="412750" latinLnBrk="0" hangingPunct="0">
                <a:lnSpc>
                  <a:spcPct val="120000"/>
                </a:lnSpc>
                <a:buSzPct val="100000"/>
                <a:buFontTx/>
                <a:buAutoNum type="arabicPeriod"/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선택 가능한 </a:t>
              </a:r>
              <a:r>
                <a:rPr sz="2500" kern="0">
                  <a:solidFill>
                    <a:srgbClr val="DD904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대안을 확인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하고,</a:t>
              </a:r>
            </a:p>
            <a:p>
              <a:pPr marL="635000" lvl="6" indent="-317500" defTabSz="412750" latinLnBrk="0" hangingPunct="0">
                <a:lnSpc>
                  <a:spcPct val="120000"/>
                </a:lnSpc>
                <a:buSzPct val="100000"/>
                <a:buFontTx/>
                <a:buAutoNum type="arabicPeriod"/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대안을 선택하는 판단 기준을 </a:t>
              </a:r>
              <a:r>
                <a:rPr sz="2500" kern="0">
                  <a:solidFill>
                    <a:srgbClr val="DD904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조건식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으로 만들고,</a:t>
              </a:r>
            </a:p>
            <a:p>
              <a:pPr marL="635000" lvl="6" indent="-317500" defTabSz="412750" latinLnBrk="0" hangingPunct="0">
                <a:lnSpc>
                  <a:spcPct val="120000"/>
                </a:lnSpc>
                <a:buSzPct val="100000"/>
                <a:buFontTx/>
                <a:buAutoNum type="arabicPeriod"/>
                <a:defRPr sz="5000"/>
              </a:pPr>
              <a:r>
                <a:rPr sz="2500" kern="0">
                  <a:solidFill>
                    <a:srgbClr val="DD904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조건식의 결과를 대안에 연결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한다.</a:t>
              </a:r>
            </a:p>
          </p:txBody>
        </p:sp>
        <p:pic>
          <p:nvPicPr>
            <p:cNvPr id="282" name="선택 가능한 대안을 확인하고,… 선택 가능한 대안을 확인하고,대안을 선택하는 판단 기준을 조건식으로 만들고,조건식의 결과를 대안에 연결한다." descr="선택 가능한 대안을 확인하고,… 선택 가능한 대안을 확인하고,대안을 선택하는 판단 기준을 조건식으로 만들고,조건식의 결과를 대안에 연결한다.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768017" cy="3911600"/>
            </a:xfrm>
            <a:prstGeom prst="rect">
              <a:avLst/>
            </a:prstGeom>
            <a:effectLst/>
          </p:spPr>
        </p:pic>
      </p:grpSp>
      <p:pic>
        <p:nvPicPr>
          <p:cNvPr id="289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70878" y="3765550"/>
            <a:ext cx="238451" cy="986830"/>
          </a:xfrm>
          <a:prstGeom prst="rect">
            <a:avLst/>
          </a:prstGeom>
        </p:spPr>
      </p:pic>
      <p:grpSp>
        <p:nvGrpSpPr>
          <p:cNvPr id="288" name="선택 구조 또는 조건문"/>
          <p:cNvGrpSpPr/>
          <p:nvPr/>
        </p:nvGrpSpPr>
        <p:grpSpPr>
          <a:xfrm>
            <a:off x="2403996" y="4853980"/>
            <a:ext cx="7384009" cy="1066801"/>
            <a:chOff x="0" y="0"/>
            <a:chExt cx="14768016" cy="2133600"/>
          </a:xfrm>
        </p:grpSpPr>
        <p:sp>
          <p:nvSpPr>
            <p:cNvPr id="287" name="선택 구조 또는 조건문"/>
            <p:cNvSpPr/>
            <p:nvPr/>
          </p:nvSpPr>
          <p:spPr>
            <a:xfrm>
              <a:off x="50800" y="50799"/>
              <a:ext cx="14666417" cy="2032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algn="ctr" defTabSz="412750" latinLnBrk="0" hangingPunct="0">
                <a:defRPr sz="7500"/>
              </a:pP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선택 구조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또는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조건문</a:t>
              </a:r>
            </a:p>
          </p:txBody>
        </p:sp>
        <p:pic>
          <p:nvPicPr>
            <p:cNvPr id="286" name="선택 구조 또는 조건문 선택 구조 또는 조건문" descr="선택 구조 또는 조건문 선택 구조 또는 조건문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14768017" cy="21336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그림으로 표현하는 선택 구조, 순서도"/>
          <p:cNvSpPr txBox="1"/>
          <p:nvPr/>
        </p:nvSpPr>
        <p:spPr>
          <a:xfrm>
            <a:off x="1319530" y="3025044"/>
            <a:ext cx="10701648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/>
              <a:t>그림으로 표현하는 선택 구조, </a:t>
            </a: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순서도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프로그램의 처리 과정을 그림으로 표현 → 순서도"/>
          <p:cNvGrpSpPr/>
          <p:nvPr/>
        </p:nvGrpSpPr>
        <p:grpSpPr>
          <a:xfrm>
            <a:off x="2260600" y="2152650"/>
            <a:ext cx="7670801" cy="819511"/>
            <a:chOff x="0" y="0"/>
            <a:chExt cx="15341600" cy="1639019"/>
          </a:xfrm>
        </p:grpSpPr>
        <p:sp>
          <p:nvSpPr>
            <p:cNvPr id="299" name="프로그램의 처리 과정을 그림으로 표현 → 순서도"/>
            <p:cNvSpPr/>
            <p:nvPr/>
          </p:nvSpPr>
          <p:spPr>
            <a:xfrm>
              <a:off x="50800" y="50800"/>
              <a:ext cx="15240001" cy="1537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algn="ctr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프로그램의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처리 과정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을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그림으로 표현 → 순서도</a:t>
              </a:r>
            </a:p>
          </p:txBody>
        </p:sp>
        <p:pic>
          <p:nvPicPr>
            <p:cNvPr id="298" name="프로그램의 처리 과정을 그림으로 표현 → 순서도 프로그램의 처리 과정을 그림으로 표현 → 순서도" descr="프로그램의 처리 과정을 그림으로 표현 → 순서도 프로그램의 처리 과정을 그림으로 표현 → 순서도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5341600" cy="1639021"/>
            </a:xfrm>
            <a:prstGeom prst="rect">
              <a:avLst/>
            </a:prstGeom>
            <a:effectLst/>
          </p:spPr>
        </p:pic>
      </p:grpSp>
      <p:sp>
        <p:nvSpPr>
          <p:cNvPr id="301" name="순서도란, 프로그램의 처리 과정을 그림을 표현한 것"/>
          <p:cNvSpPr txBox="1"/>
          <p:nvPr/>
        </p:nvSpPr>
        <p:spPr>
          <a:xfrm>
            <a:off x="466254" y="876499"/>
            <a:ext cx="11259494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순서도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란, 프로그램의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처리 과정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을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그림을 표현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한 것</a:t>
            </a:r>
          </a:p>
        </p:txBody>
      </p:sp>
      <p:pic>
        <p:nvPicPr>
          <p:cNvPr id="310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70878" y="2946797"/>
            <a:ext cx="238451" cy="602854"/>
          </a:xfrm>
          <a:prstGeom prst="rect">
            <a:avLst/>
          </a:prstGeom>
        </p:spPr>
      </p:pic>
      <p:grpSp>
        <p:nvGrpSpPr>
          <p:cNvPr id="305" name="선택 구조의 전체 흐름을 한 눈에 파악할 수 있음"/>
          <p:cNvGrpSpPr/>
          <p:nvPr/>
        </p:nvGrpSpPr>
        <p:grpSpPr>
          <a:xfrm>
            <a:off x="2260600" y="3651250"/>
            <a:ext cx="7670801" cy="819511"/>
            <a:chOff x="0" y="0"/>
            <a:chExt cx="15341600" cy="1639019"/>
          </a:xfrm>
        </p:grpSpPr>
        <p:sp>
          <p:nvSpPr>
            <p:cNvPr id="304" name="선택 구조의 전체 흐름을 한 눈에 파악할 수 있음"/>
            <p:cNvSpPr/>
            <p:nvPr/>
          </p:nvSpPr>
          <p:spPr>
            <a:xfrm>
              <a:off x="50800" y="50800"/>
              <a:ext cx="15240001" cy="1537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algn="ctr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선택 구조의 전체 흐름을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한 눈에 파악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할 수 있음</a:t>
              </a:r>
            </a:p>
          </p:txBody>
        </p:sp>
        <p:pic>
          <p:nvPicPr>
            <p:cNvPr id="303" name="선택 구조의 전체 흐름을 한 눈에 파악할 수 있음 선택 구조의 전체 흐름을 한 눈에 파악할 수 있음" descr="선택 구조의 전체 흐름을 한 눈에 파악할 수 있음 선택 구조의 전체 흐름을 한 눈에 파악할 수 있음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5341600" cy="1639021"/>
            </a:xfrm>
            <a:prstGeom prst="rect">
              <a:avLst/>
            </a:prstGeom>
            <a:effectLst/>
          </p:spPr>
        </p:pic>
      </p:grpSp>
      <p:grpSp>
        <p:nvGrpSpPr>
          <p:cNvPr id="308" name="순서도를 사용하면 복잡한 문제를 쉽게 해결 가능"/>
          <p:cNvGrpSpPr/>
          <p:nvPr/>
        </p:nvGrpSpPr>
        <p:grpSpPr>
          <a:xfrm>
            <a:off x="2260600" y="5149850"/>
            <a:ext cx="7670801" cy="819511"/>
            <a:chOff x="0" y="0"/>
            <a:chExt cx="15341600" cy="1639019"/>
          </a:xfrm>
        </p:grpSpPr>
        <p:sp>
          <p:nvSpPr>
            <p:cNvPr id="307" name="순서도를 사용하면 복잡한 문제를 쉽게 해결 가능"/>
            <p:cNvSpPr/>
            <p:nvPr/>
          </p:nvSpPr>
          <p:spPr>
            <a:xfrm>
              <a:off x="50800" y="50800"/>
              <a:ext cx="15240001" cy="1537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algn="ctr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순서도를 사용하면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복잡한 문제를 쉽게 해결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가능</a:t>
              </a:r>
            </a:p>
          </p:txBody>
        </p:sp>
        <p:pic>
          <p:nvPicPr>
            <p:cNvPr id="306" name="순서도를 사용하면 복잡한 문제를 쉽게 해결 가능 순서도를 사용하면 복잡한 문제를 쉽게 해결 가능" descr="순서도를 사용하면 복잡한 문제를 쉽게 해결 가능 순서도를 사용하면 복잡한 문제를 쉽게 해결 가능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5341600" cy="1639021"/>
            </a:xfrm>
            <a:prstGeom prst="rect">
              <a:avLst/>
            </a:prstGeom>
            <a:effectLst/>
          </p:spPr>
        </p:pic>
      </p:grpSp>
      <p:pic>
        <p:nvPicPr>
          <p:cNvPr id="312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04" y="4424691"/>
            <a:ext cx="238486" cy="6235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순서도에서 사용하는  4 가지 요소: ●, ■, ◆, →"/>
          <p:cNvSpPr txBox="1"/>
          <p:nvPr/>
        </p:nvSpPr>
        <p:spPr>
          <a:xfrm>
            <a:off x="1308080" y="587959"/>
            <a:ext cx="9575840" cy="1192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순서도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에서 사용하는  4 가지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요소: </a:t>
            </a:r>
            <a:r>
              <a:rPr sz="3750" kern="0">
                <a:solidFill>
                  <a:srgbClr val="53535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●, ■, ◆, →</a:t>
            </a: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54" y="2469460"/>
            <a:ext cx="8984692" cy="314246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선택 구조를 순서도로 표현하기"/>
          <p:cNvSpPr txBox="1"/>
          <p:nvPr/>
        </p:nvSpPr>
        <p:spPr>
          <a:xfrm>
            <a:off x="1308080" y="876499"/>
            <a:ext cx="957584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412750" latinLnBrk="0" hangingPunct="0">
              <a:defRPr sz="7500"/>
            </a:pP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선택 구조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를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순서도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로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+mj-cs"/>
                <a:sym typeface="Noto Sans KR Bold"/>
              </a:rPr>
              <a:t> 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표현하기</a:t>
            </a:r>
          </a:p>
        </p:txBody>
      </p:sp>
      <p:grpSp>
        <p:nvGrpSpPr>
          <p:cNvPr id="339" name="Group"/>
          <p:cNvGrpSpPr/>
          <p:nvPr/>
        </p:nvGrpSpPr>
        <p:grpSpPr>
          <a:xfrm>
            <a:off x="726126" y="4185890"/>
            <a:ext cx="10981514" cy="1904145"/>
            <a:chOff x="-179606" y="0"/>
            <a:chExt cx="21963027" cy="3808288"/>
          </a:xfrm>
        </p:grpSpPr>
        <p:sp>
          <p:nvSpPr>
            <p:cNvPr id="323" name="예, True"/>
            <p:cNvSpPr/>
            <p:nvPr/>
          </p:nvSpPr>
          <p:spPr>
            <a:xfrm>
              <a:off x="8013048" y="0"/>
              <a:ext cx="2712071" cy="15318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sym typeface="Noto Sans KR Bold"/>
                </a:rPr>
                <a:t>예, True</a:t>
              </a:r>
            </a:p>
          </p:txBody>
        </p:sp>
        <p:sp>
          <p:nvSpPr>
            <p:cNvPr id="324" name="우산을 가져간다."/>
            <p:cNvSpPr/>
            <p:nvPr/>
          </p:nvSpPr>
          <p:spPr>
            <a:xfrm>
              <a:off x="14423572" y="0"/>
              <a:ext cx="7359849" cy="15318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sym typeface="Noto Sans KR Bold"/>
                </a:rPr>
                <a:t>   우산을 가져간다.</a:t>
              </a:r>
            </a:p>
          </p:txBody>
        </p:sp>
        <p:sp>
          <p:nvSpPr>
            <p:cNvPr id="325" name="아니오, False"/>
            <p:cNvSpPr/>
            <p:nvPr/>
          </p:nvSpPr>
          <p:spPr>
            <a:xfrm>
              <a:off x="8013048" y="1295995"/>
              <a:ext cx="4073129" cy="15318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sym typeface="Noto Sans KR Bold"/>
                </a:rPr>
                <a:t>아니오, False</a:t>
              </a:r>
            </a:p>
          </p:txBody>
        </p:sp>
        <p:sp>
          <p:nvSpPr>
            <p:cNvPr id="326" name="우산을 가져가지 않는다."/>
            <p:cNvSpPr/>
            <p:nvPr/>
          </p:nvSpPr>
          <p:spPr>
            <a:xfrm>
              <a:off x="14423572" y="1295995"/>
              <a:ext cx="7359849" cy="15318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sym typeface="Noto Sans KR Bold"/>
                </a:rPr>
                <a:t>   우산을 가져가지 않는다.</a:t>
              </a:r>
            </a:p>
          </p:txBody>
        </p:sp>
        <p:cxnSp>
          <p:nvCxnSpPr>
            <p:cNvPr id="327" name="Connection Line"/>
            <p:cNvCxnSpPr>
              <a:cxnSpLocks/>
              <a:stCxn id="323" idx="3"/>
              <a:endCxn id="324" idx="1"/>
            </p:cNvCxnSpPr>
            <p:nvPr/>
          </p:nvCxnSpPr>
          <p:spPr>
            <a:xfrm>
              <a:off x="10725119" y="765920"/>
              <a:ext cx="3698453" cy="0"/>
            </a:xfrm>
            <a:prstGeom prst="straightConnector1">
              <a:avLst/>
            </a:prstGeom>
            <a:ln w="101600" cap="rnd">
              <a:solidFill>
                <a:srgbClr val="5A5F5E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8" name="Connection Line"/>
            <p:cNvCxnSpPr>
              <a:cxnSpLocks/>
              <a:stCxn id="325" idx="3"/>
              <a:endCxn id="326" idx="1"/>
            </p:cNvCxnSpPr>
            <p:nvPr/>
          </p:nvCxnSpPr>
          <p:spPr>
            <a:xfrm>
              <a:off x="12086177" y="2061915"/>
              <a:ext cx="2337395" cy="0"/>
            </a:xfrm>
            <a:prstGeom prst="straightConnector1">
              <a:avLst/>
            </a:prstGeom>
            <a:ln w="101600" cap="rnd">
              <a:solidFill>
                <a:srgbClr val="5A5F5E"/>
              </a:solidFill>
              <a:prstDash val="solid"/>
              <a:miter lim="400000"/>
              <a:tailEnd type="stealth" w="med" len="med"/>
            </a:ln>
            <a:effectLst/>
          </p:spPr>
        </p:cxnSp>
        <p:sp>
          <p:nvSpPr>
            <p:cNvPr id="329" name="중요한 일정이 있는가?"/>
            <p:cNvSpPr txBox="1"/>
            <p:nvPr/>
          </p:nvSpPr>
          <p:spPr>
            <a:xfrm>
              <a:off x="14406" y="996799"/>
              <a:ext cx="6623610" cy="8787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marL="0" lvl="6" algn="ctr" defTabSz="412750" latinLnBrk="0" hangingPunct="0"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sym typeface="Noto Sans KR Bold"/>
                </a:rPr>
                <a:t>중요한 일정이 있는가?</a:t>
              </a:r>
            </a:p>
          </p:txBody>
        </p:sp>
        <p:sp>
          <p:nvSpPr>
            <p:cNvPr id="330" name="조건식"/>
            <p:cNvSpPr txBox="1"/>
            <p:nvPr/>
          </p:nvSpPr>
          <p:spPr>
            <a:xfrm>
              <a:off x="2518296" y="3115790"/>
              <a:ext cx="1615828" cy="692498"/>
            </a:xfrm>
            <a:prstGeom prst="rect">
              <a:avLst/>
            </a:prstGeom>
            <a:solidFill>
              <a:srgbClr val="AB1802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2000" kern="0">
                  <a:latin typeface="Noto Sans KR Bold"/>
                  <a:ea typeface="Noto Sans KR Bold"/>
                </a:rPr>
                <a:t>조건식</a:t>
              </a:r>
            </a:p>
          </p:txBody>
        </p:sp>
        <p:sp>
          <p:nvSpPr>
            <p:cNvPr id="331" name="조건식의 결과"/>
            <p:cNvSpPr txBox="1"/>
            <p:nvPr/>
          </p:nvSpPr>
          <p:spPr>
            <a:xfrm>
              <a:off x="8153340" y="3115790"/>
              <a:ext cx="3324630" cy="692498"/>
            </a:xfrm>
            <a:prstGeom prst="rect">
              <a:avLst/>
            </a:prstGeom>
            <a:solidFill>
              <a:srgbClr val="AB1802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2000" kern="0">
                  <a:latin typeface="Noto Sans KR Bold"/>
                  <a:ea typeface="Noto Sans KR Bold"/>
                </a:rPr>
                <a:t>조건식의 결과</a:t>
              </a:r>
            </a:p>
          </p:txBody>
        </p:sp>
        <p:sp>
          <p:nvSpPr>
            <p:cNvPr id="332" name="선택 가능한 대안"/>
            <p:cNvSpPr txBox="1"/>
            <p:nvPr/>
          </p:nvSpPr>
          <p:spPr>
            <a:xfrm>
              <a:off x="15965327" y="3115790"/>
              <a:ext cx="4007510" cy="692498"/>
            </a:xfrm>
            <a:prstGeom prst="rect">
              <a:avLst/>
            </a:prstGeom>
            <a:solidFill>
              <a:srgbClr val="AB1802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2000" kern="0">
                  <a:latin typeface="Noto Sans KR Bold"/>
                  <a:ea typeface="Noto Sans KR Bold"/>
                </a:rPr>
                <a:t>선택 가능한 대안</a:t>
              </a:r>
            </a:p>
          </p:txBody>
        </p:sp>
        <p:pic>
          <p:nvPicPr>
            <p:cNvPr id="333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9606" y="709807"/>
              <a:ext cx="7011630" cy="1452685"/>
            </a:xfrm>
            <a:prstGeom prst="rect">
              <a:avLst/>
            </a:prstGeom>
            <a:effectLst/>
          </p:spPr>
        </p:pic>
        <p:pic>
          <p:nvPicPr>
            <p:cNvPr id="335" name="Rectangle Rectangle" descr="Rectangle Rectangl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8267" y="47621"/>
              <a:ext cx="4674775" cy="2777057"/>
            </a:xfrm>
            <a:prstGeom prst="rect">
              <a:avLst/>
            </a:prstGeom>
            <a:effectLst/>
          </p:spPr>
        </p:pic>
        <p:pic>
          <p:nvPicPr>
            <p:cNvPr id="337" name="Rectangle Rectangle" descr="Rectangle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63268" y="47621"/>
              <a:ext cx="7011630" cy="2777057"/>
            </a:xfrm>
            <a:prstGeom prst="rect">
              <a:avLst/>
            </a:prstGeom>
            <a:effectLst/>
          </p:spPr>
        </p:pic>
      </p:grpSp>
      <p:grpSp>
        <p:nvGrpSpPr>
          <p:cNvPr id="342" name="오늘은 중요한 일정이 있으니까, 우산을 가져가야지.     오늘은 중요한 일정이 없으니까, 굳이 우산을 가져가지 않아도 되겠어."/>
          <p:cNvGrpSpPr/>
          <p:nvPr/>
        </p:nvGrpSpPr>
        <p:grpSpPr>
          <a:xfrm>
            <a:off x="1247180" y="2151993"/>
            <a:ext cx="9697641" cy="1399878"/>
            <a:chOff x="0" y="0"/>
            <a:chExt cx="19395281" cy="2799754"/>
          </a:xfrm>
        </p:grpSpPr>
        <p:sp>
          <p:nvSpPr>
            <p:cNvPr id="341" name="오늘은 중요한 일정이 있으니까, 우산을 가져가야지.     오늘은 중요한 일정이 없으니까, 굳이 우산을 가져가지 않아도 되겠어."/>
            <p:cNvSpPr/>
            <p:nvPr/>
          </p:nvSpPr>
          <p:spPr>
            <a:xfrm>
              <a:off x="50800" y="50800"/>
              <a:ext cx="19293682" cy="269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lvl="6" defTabSz="412750" latinLnBrk="0" hangingPunct="0">
                <a:lnSpc>
                  <a:spcPct val="120000"/>
                </a:lnSpc>
                <a:defRPr sz="5000"/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   오늘은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중요한 일정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이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있으니까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, 우산을 가져가야지.</a:t>
              </a:r>
              <a:b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</a:b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   오늘은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중요한 일정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이 </a:t>
              </a:r>
              <a:r>
                <a:rPr sz="2500" kern="0">
                  <a:solidFill>
                    <a:srgbClr val="535353"/>
                  </a:solidFill>
                  <a:latin typeface="Noto Sans KR Bold"/>
                  <a:ea typeface="Noto Sans KR Bold"/>
                  <a:cs typeface="+mj-cs"/>
                  <a:sym typeface="Noto Sans KR Bold"/>
                </a:rPr>
                <a:t>없으니까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, 굳이 우산을 가져가지 않아도 되겠어. </a:t>
              </a:r>
            </a:p>
          </p:txBody>
        </p:sp>
        <p:pic>
          <p:nvPicPr>
            <p:cNvPr id="340" name="오늘은 중요한 일정이 있으니까, 우산을 가져가야지.     오늘은 중요한 일정이 없으니까, 굳이 우산을 가져가지 않아도 되겠어.     오늘은 중요한 일정이 있으니까, 우산을 가져가야지.     오늘은 중요한 일정이 없으니까, 굳이 우산을 가져가지 않아도 되겠어. " descr="오늘은 중요한 일정이 있으니까, 우산을 가져가야지.     오늘은 중요한 일정이 없으니까, 굳이 우산을 가져가지 않아도 되겠어.     오늘은 중요한 일정이 있으니까, 우산을 가져가야지.     오늘은 중요한 일정이 없으니까, 굳이 우산을 가져가지 않아도 되겠어. 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9395282" cy="279975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시작"/>
          <p:cNvGrpSpPr/>
          <p:nvPr/>
        </p:nvGrpSpPr>
        <p:grpSpPr>
          <a:xfrm>
            <a:off x="3530887" y="365175"/>
            <a:ext cx="895251" cy="895251"/>
            <a:chOff x="0" y="0"/>
            <a:chExt cx="1790501" cy="1790501"/>
          </a:xfrm>
        </p:grpSpPr>
        <p:sp>
          <p:nvSpPr>
            <p:cNvPr id="347" name="시작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시작</a:t>
              </a:r>
            </a:p>
          </p:txBody>
        </p:sp>
        <p:pic>
          <p:nvPicPr>
            <p:cNvPr id="346" name="시작 시작" descr="시작 시작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grpSp>
        <p:nvGrpSpPr>
          <p:cNvPr id="351" name="비가 내리는 중인가?"/>
          <p:cNvGrpSpPr/>
          <p:nvPr/>
        </p:nvGrpSpPr>
        <p:grpSpPr>
          <a:xfrm>
            <a:off x="2272467" y="1912641"/>
            <a:ext cx="3395074" cy="1419778"/>
            <a:chOff x="0" y="0"/>
            <a:chExt cx="6790147" cy="2839553"/>
          </a:xfrm>
        </p:grpSpPr>
        <p:sp>
          <p:nvSpPr>
            <p:cNvPr id="350" name="비가 내리는 중인가?"/>
            <p:cNvSpPr/>
            <p:nvPr/>
          </p:nvSpPr>
          <p:spPr>
            <a:xfrm>
              <a:off x="131670" y="55063"/>
              <a:ext cx="6526807" cy="2729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비가 내리는 중인가?</a:t>
              </a:r>
            </a:p>
          </p:txBody>
        </p:sp>
        <p:pic>
          <p:nvPicPr>
            <p:cNvPr id="349" name="비가 내리는 중인가? 비가 내리는 중인가?" descr="비가 내리는 중인가? 비가 내리는 중인가?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6790149" cy="2839555"/>
            </a:xfrm>
            <a:prstGeom prst="rect">
              <a:avLst/>
            </a:prstGeom>
            <a:effectLst/>
          </p:spPr>
        </p:pic>
      </p:grpSp>
      <p:grpSp>
        <p:nvGrpSpPr>
          <p:cNvPr id="354" name="우산을 가져간다"/>
          <p:cNvGrpSpPr/>
          <p:nvPr/>
        </p:nvGrpSpPr>
        <p:grpSpPr>
          <a:xfrm>
            <a:off x="6521737" y="2279630"/>
            <a:ext cx="3397797" cy="685801"/>
            <a:chOff x="0" y="0"/>
            <a:chExt cx="6795591" cy="1371600"/>
          </a:xfrm>
        </p:grpSpPr>
        <p:sp>
          <p:nvSpPr>
            <p:cNvPr id="353" name="우산을 가져간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우산을 가져간다</a:t>
              </a:r>
            </a:p>
          </p:txBody>
        </p:sp>
        <p:pic>
          <p:nvPicPr>
            <p:cNvPr id="352" name="우산을 가져간다 우산을 가져간다" descr="우산을 가져간다 우산을 가져간다"/>
            <p:cNvPicPr>
              <a:picLocks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357" name="우산을 가져가지 않는다"/>
          <p:cNvGrpSpPr/>
          <p:nvPr/>
        </p:nvGrpSpPr>
        <p:grpSpPr>
          <a:xfrm>
            <a:off x="2279615" y="4140200"/>
            <a:ext cx="3397796" cy="685800"/>
            <a:chOff x="0" y="0"/>
            <a:chExt cx="6795591" cy="1371600"/>
          </a:xfrm>
        </p:grpSpPr>
        <p:sp>
          <p:nvSpPr>
            <p:cNvPr id="356" name="우산을 가져가지 않는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우산을 가져가지 않는다</a:t>
              </a:r>
            </a:p>
          </p:txBody>
        </p:sp>
        <p:pic>
          <p:nvPicPr>
            <p:cNvPr id="355" name="우산을 가져가지 않는다 우산을 가져가지 않는다" descr="우산을 가져가지 않는다 우산을 가져가지 않는다"/>
            <p:cNvPicPr>
              <a:picLocks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360" name="끝"/>
          <p:cNvGrpSpPr/>
          <p:nvPr/>
        </p:nvGrpSpPr>
        <p:grpSpPr>
          <a:xfrm>
            <a:off x="3530887" y="5597575"/>
            <a:ext cx="895251" cy="895251"/>
            <a:chOff x="0" y="0"/>
            <a:chExt cx="1790501" cy="1790501"/>
          </a:xfrm>
        </p:grpSpPr>
        <p:sp>
          <p:nvSpPr>
            <p:cNvPr id="359" name="끝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끝</a:t>
              </a:r>
            </a:p>
          </p:txBody>
        </p:sp>
        <p:pic>
          <p:nvPicPr>
            <p:cNvPr id="358" name="끝 끝" descr="끝 끝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pic>
        <p:nvPicPr>
          <p:cNvPr id="376" name="Connection Line" descr="Connection Line"/>
          <p:cNvPicPr>
            <a:picLocks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849141" y="1234899"/>
            <a:ext cx="238470" cy="704498"/>
          </a:xfrm>
          <a:prstGeom prst="rect">
            <a:avLst/>
          </a:prstGeom>
        </p:spPr>
      </p:pic>
      <p:pic>
        <p:nvPicPr>
          <p:cNvPr id="378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850923" y="3305643"/>
            <a:ext cx="238426" cy="859957"/>
          </a:xfrm>
          <a:prstGeom prst="rect">
            <a:avLst/>
          </a:prstGeom>
        </p:spPr>
      </p:pic>
      <p:pic>
        <p:nvPicPr>
          <p:cNvPr id="380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641922" y="2509202"/>
            <a:ext cx="905216" cy="238451"/>
          </a:xfrm>
          <a:prstGeom prst="rect">
            <a:avLst/>
          </a:prstGeom>
        </p:spPr>
      </p:pic>
      <p:pic>
        <p:nvPicPr>
          <p:cNvPr id="382" name="Connection Line" descr="Connection Line"/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3853391" y="4800600"/>
            <a:ext cx="238451" cy="822574"/>
          </a:xfrm>
          <a:prstGeom prst="rect">
            <a:avLst/>
          </a:prstGeom>
        </p:spPr>
      </p:pic>
      <p:pic>
        <p:nvPicPr>
          <p:cNvPr id="384" name="Connection Line" descr="Connection Line"/>
          <p:cNvPicPr>
            <a:picLocks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3853153" y="2939415"/>
            <a:ext cx="4392322" cy="2683510"/>
          </a:xfrm>
          <a:prstGeom prst="rect">
            <a:avLst/>
          </a:prstGeom>
        </p:spPr>
      </p:pic>
      <p:pic>
        <p:nvPicPr>
          <p:cNvPr id="386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3153" y="2939415"/>
            <a:ext cx="4392322" cy="1226185"/>
          </a:xfrm>
          <a:prstGeom prst="rect">
            <a:avLst/>
          </a:prstGeom>
        </p:spPr>
      </p:pic>
      <p:grpSp>
        <p:nvGrpSpPr>
          <p:cNvPr id="371" name="Group"/>
          <p:cNvGrpSpPr/>
          <p:nvPr/>
        </p:nvGrpSpPr>
        <p:grpSpPr>
          <a:xfrm>
            <a:off x="7404999" y="3504362"/>
            <a:ext cx="529170" cy="529169"/>
            <a:chOff x="-179605" y="-179605"/>
            <a:chExt cx="1058337" cy="1058337"/>
          </a:xfrm>
        </p:grpSpPr>
        <p:pic>
          <p:nvPicPr>
            <p:cNvPr id="367" name="Line Line" descr="Line Line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369" name="Line Line" descr="Line Line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pic>
        <p:nvPicPr>
          <p:cNvPr id="372" name="Circle Circle" descr="Circle Circl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21260" y="4913609"/>
            <a:ext cx="496647" cy="496647"/>
          </a:xfrm>
          <a:prstGeom prst="rect">
            <a:avLst/>
          </a:prstGeom>
        </p:spPr>
      </p:pic>
      <p:sp>
        <p:nvSpPr>
          <p:cNvPr id="374" name="예"/>
          <p:cNvSpPr txBox="1"/>
          <p:nvPr/>
        </p:nvSpPr>
        <p:spPr>
          <a:xfrm>
            <a:off x="5961969" y="2322799"/>
            <a:ext cx="230832" cy="269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spcBef>
                <a:spcPts val="5300"/>
              </a:spcBef>
              <a:defRPr sz="3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2750" latinLnBrk="0" hangingPunct="0">
              <a:spcBef>
                <a:spcPts val="2650"/>
              </a:spcBef>
            </a:pPr>
            <a:r>
              <a:rPr sz="1500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</a:t>
            </a:r>
          </a:p>
        </p:txBody>
      </p:sp>
      <p:sp>
        <p:nvSpPr>
          <p:cNvPr id="375" name="아니오"/>
          <p:cNvSpPr txBox="1"/>
          <p:nvPr/>
        </p:nvSpPr>
        <p:spPr>
          <a:xfrm>
            <a:off x="4006169" y="3399345"/>
            <a:ext cx="615553" cy="269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spcBef>
                <a:spcPts val="5300"/>
              </a:spcBef>
              <a:defRPr sz="3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2750" latinLnBrk="0" hangingPunct="0">
              <a:spcBef>
                <a:spcPts val="2650"/>
              </a:spcBef>
            </a:pPr>
            <a:r>
              <a:rPr sz="1500" kern="0" dirty="0" err="1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아니오</a:t>
            </a:r>
            <a:endParaRPr sz="1500" kern="0" dirty="0">
              <a:solidFill>
                <a:srgbClr val="53535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57" y="979240"/>
            <a:ext cx="4548762" cy="4899521"/>
          </a:xfrm>
          <a:prstGeom prst="rect">
            <a:avLst/>
          </a:prstGeom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304" name="출생신고 시…"/>
          <p:cNvSpPr txBox="1"/>
          <p:nvPr/>
        </p:nvSpPr>
        <p:spPr>
          <a:xfrm>
            <a:off x="5803906" y="1085528"/>
            <a:ext cx="4222310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defRPr sz="5000"/>
            </a:pPr>
            <a:r>
              <a:rPr sz="2500"/>
              <a:t>출생신고 시 </a:t>
            </a:r>
          </a:p>
          <a:p>
            <a:pPr algn="l">
              <a:defRPr sz="75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defRPr>
            </a:pPr>
            <a:r>
              <a:rPr sz="3750"/>
              <a:t>이름 관련 준수사항</a:t>
            </a:r>
          </a:p>
        </p:txBody>
      </p:sp>
      <p:grpSp>
        <p:nvGrpSpPr>
          <p:cNvPr id="307" name="자녀의 이름에는 한글 또는 통상 사용되는 한자를 사용해야 합니다. 그렇지 않을 경우 출생신고가 수리되지 않을 수 있습니다."/>
          <p:cNvGrpSpPr/>
          <p:nvPr/>
        </p:nvGrpSpPr>
        <p:grpSpPr>
          <a:xfrm>
            <a:off x="5803906" y="2762656"/>
            <a:ext cx="6155484" cy="1777261"/>
            <a:chOff x="0" y="0"/>
            <a:chExt cx="11154039" cy="2806033"/>
          </a:xfrm>
        </p:grpSpPr>
        <p:sp>
          <p:nvSpPr>
            <p:cNvPr id="306" name="자녀의 이름에는 한글 또는 통상 사용되는 한자를 사용해야 합니다. 그렇지 않을 경우 출생신고가 수리되지 않을 수 있습니다."/>
            <p:cNvSpPr/>
            <p:nvPr/>
          </p:nvSpPr>
          <p:spPr>
            <a:xfrm>
              <a:off x="50800" y="50800"/>
              <a:ext cx="11052440" cy="270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l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900" dirty="0" err="1">
                  <a:latin typeface="Consolas" panose="020B0609020204030204" pitchFamily="49" charset="0"/>
                </a:rPr>
                <a:t>자녀의</a:t>
              </a:r>
              <a:r>
                <a:rPr sz="900" dirty="0">
                  <a:latin typeface="Consolas" panose="020B0609020204030204" pitchFamily="49" charset="0"/>
                </a:rPr>
                <a:t> </a:t>
              </a:r>
              <a:r>
                <a:rPr sz="900" dirty="0" err="1">
                  <a:latin typeface="Consolas" panose="020B0609020204030204" pitchFamily="49" charset="0"/>
                </a:rPr>
                <a:t>이름에는</a:t>
              </a:r>
              <a:r>
                <a:rPr sz="900" dirty="0">
                  <a:latin typeface="Consolas" panose="020B0609020204030204" pitchFamily="49" charset="0"/>
                </a:rPr>
                <a:t> </a:t>
              </a:r>
              <a:r>
                <a:rPr sz="900" b="1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한글</a:t>
              </a:r>
              <a:r>
                <a:rPr sz="900" dirty="0">
                  <a:latin typeface="Consolas" panose="020B0609020204030204" pitchFamily="49" charset="0"/>
                </a:rPr>
                <a:t> </a:t>
              </a:r>
              <a:r>
                <a:rPr sz="900" dirty="0" err="1">
                  <a:latin typeface="Consolas" panose="020B0609020204030204" pitchFamily="49" charset="0"/>
                </a:rPr>
                <a:t>또는</a:t>
              </a:r>
              <a:r>
                <a:rPr sz="900" dirty="0">
                  <a:latin typeface="Consolas" panose="020B0609020204030204" pitchFamily="49" charset="0"/>
                </a:rPr>
                <a:t> </a:t>
              </a:r>
              <a:r>
                <a:rPr sz="900" b="1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통상</a:t>
              </a:r>
              <a:r>
                <a:rPr sz="900" b="1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900" b="1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사용되는</a:t>
              </a:r>
              <a:r>
                <a:rPr sz="900" b="1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900" b="1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한자</a:t>
              </a:r>
              <a:r>
                <a:rPr sz="900" dirty="0" err="1">
                  <a:latin typeface="Consolas" panose="020B0609020204030204" pitchFamily="49" charset="0"/>
                </a:rPr>
                <a:t>를</a:t>
              </a:r>
              <a:r>
                <a:rPr sz="900" dirty="0">
                  <a:latin typeface="Consolas" panose="020B0609020204030204" pitchFamily="49" charset="0"/>
                </a:rPr>
                <a:t> </a:t>
              </a:r>
              <a:r>
                <a:rPr sz="900" dirty="0" err="1">
                  <a:latin typeface="Consolas" panose="020B0609020204030204" pitchFamily="49" charset="0"/>
                </a:rPr>
                <a:t>사용해야</a:t>
              </a:r>
              <a:r>
                <a:rPr sz="900" dirty="0">
                  <a:latin typeface="Consolas" panose="020B0609020204030204" pitchFamily="49" charset="0"/>
                </a:rPr>
                <a:t> </a:t>
              </a:r>
              <a:r>
                <a:rPr sz="900" dirty="0" err="1">
                  <a:latin typeface="Consolas" panose="020B0609020204030204" pitchFamily="49" charset="0"/>
                </a:rPr>
                <a:t>합니다</a:t>
              </a:r>
              <a:r>
                <a:rPr sz="900" dirty="0">
                  <a:latin typeface="Consolas" panose="020B0609020204030204" pitchFamily="49" charset="0"/>
                </a:rPr>
                <a:t>. </a:t>
              </a:r>
              <a:r>
                <a:rPr sz="900" dirty="0" err="1">
                  <a:latin typeface="Consolas" panose="020B0609020204030204" pitchFamily="49" charset="0"/>
                </a:rPr>
                <a:t>그렇지</a:t>
              </a:r>
              <a:r>
                <a:rPr sz="900" dirty="0">
                  <a:latin typeface="Consolas" panose="020B0609020204030204" pitchFamily="49" charset="0"/>
                </a:rPr>
                <a:t> </a:t>
              </a:r>
              <a:r>
                <a:rPr sz="900" dirty="0" err="1">
                  <a:latin typeface="Consolas" panose="020B0609020204030204" pitchFamily="49" charset="0"/>
                </a:rPr>
                <a:t>않을</a:t>
              </a:r>
              <a:r>
                <a:rPr sz="900" dirty="0">
                  <a:latin typeface="Consolas" panose="020B0609020204030204" pitchFamily="49" charset="0"/>
                </a:rPr>
                <a:t> </a:t>
              </a:r>
              <a:r>
                <a:rPr sz="900" dirty="0" err="1">
                  <a:latin typeface="Consolas" panose="020B0609020204030204" pitchFamily="49" charset="0"/>
                </a:rPr>
                <a:t>경우</a:t>
              </a:r>
              <a:r>
                <a:rPr sz="900" dirty="0">
                  <a:latin typeface="Consolas" panose="020B0609020204030204" pitchFamily="49" charset="0"/>
                </a:rPr>
                <a:t> </a:t>
              </a:r>
              <a:r>
                <a:rPr sz="900" b="1" dirty="0" err="1">
                  <a:latin typeface="Consolas" panose="020B0609020204030204" pitchFamily="49" charset="0"/>
                </a:rPr>
                <a:t>출생신고가</a:t>
              </a:r>
              <a:r>
                <a:rPr sz="900" b="1" dirty="0">
                  <a:latin typeface="Consolas" panose="020B0609020204030204" pitchFamily="49" charset="0"/>
                </a:rPr>
                <a:t> </a:t>
              </a:r>
              <a:r>
                <a:rPr sz="900" b="1" dirty="0" err="1">
                  <a:latin typeface="Consolas" panose="020B0609020204030204" pitchFamily="49" charset="0"/>
                </a:rPr>
                <a:t>수리되지</a:t>
              </a:r>
              <a:r>
                <a:rPr sz="900" b="1" dirty="0">
                  <a:latin typeface="Consolas" panose="020B0609020204030204" pitchFamily="49" charset="0"/>
                </a:rPr>
                <a:t> </a:t>
              </a:r>
              <a:r>
                <a:rPr sz="900" b="1" dirty="0" err="1">
                  <a:latin typeface="Consolas" panose="020B0609020204030204" pitchFamily="49" charset="0"/>
                </a:rPr>
                <a:t>않을</a:t>
              </a:r>
              <a:r>
                <a:rPr sz="900" b="1" dirty="0">
                  <a:latin typeface="Consolas" panose="020B0609020204030204" pitchFamily="49" charset="0"/>
                </a:rPr>
                <a:t> 수 </a:t>
              </a:r>
              <a:r>
                <a:rPr sz="900" b="1" dirty="0" err="1">
                  <a:latin typeface="Consolas" panose="020B0609020204030204" pitchFamily="49" charset="0"/>
                </a:rPr>
                <a:t>있습니다</a:t>
              </a:r>
              <a:r>
                <a:rPr sz="900" b="1" dirty="0">
                  <a:latin typeface="Consolas" panose="020B0609020204030204" pitchFamily="49" charset="0"/>
                </a:rPr>
                <a:t>.</a:t>
              </a:r>
            </a:p>
          </p:txBody>
        </p:sp>
        <p:pic>
          <p:nvPicPr>
            <p:cNvPr id="305" name="자녀의 이름에는 한글 또는 통상 사용되는 한자를 사용해야 합니다. 그렇지 않을 경우 출생신고가 수리되지 않을 수 있습니다. 자녀의 이름에는 한글 또는 통상 사용되는 한자를 사용해야 합니다. 그렇지 않을 경우 출생신고가 수리되지 않을 수 있습니다." descr="자녀의 이름에는 한글 또는 통상 사용되는 한자를 사용해야 합니다. 그렇지 않을 경우 출생신고가 수리되지 않을 수 있습니다. 자녀의 이름에는 한글 또는 통상 사용되는 한자를 사용해야 합니다. 그렇지 않을 경우 출생신고가 수리되지 않을 수 있습니다.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1154040" cy="2806034"/>
            </a:xfrm>
            <a:prstGeom prst="rect">
              <a:avLst/>
            </a:prstGeom>
            <a:effectLst/>
          </p:spPr>
        </p:pic>
      </p:grpSp>
      <p:sp>
        <p:nvSpPr>
          <p:cNvPr id="308" name="[출처] 찾기쉬운 생활법령정보…"/>
          <p:cNvSpPr txBox="1"/>
          <p:nvPr/>
        </p:nvSpPr>
        <p:spPr>
          <a:xfrm>
            <a:off x="766157" y="6045388"/>
            <a:ext cx="6084999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defRPr sz="2000">
                <a:latin typeface="+mj-lt"/>
                <a:ea typeface="+mj-ea"/>
                <a:cs typeface="+mj-cs"/>
                <a:sym typeface="Noto Sans KR Bold"/>
              </a:defRPr>
            </a:pPr>
            <a:r>
              <a:rPr sz="1000"/>
              <a:t>[출처] 찾기쉬운 생활법령정보</a:t>
            </a:r>
          </a:p>
          <a:p>
            <a:pPr algn="l">
              <a:defRPr sz="2000"/>
            </a:pPr>
            <a:r>
              <a:rPr sz="1000"/>
              <a:t>http://easylaw.go.kr/CSP/CnpClsMain.laf?popMenu=ov&amp;csmSeq=277&amp;ccfNo=4&amp;cciNo=2&amp;cnpClsNo=1</a:t>
            </a:r>
          </a:p>
        </p:txBody>
      </p:sp>
      <p:grpSp>
        <p:nvGrpSpPr>
          <p:cNvPr id="311" name="Rectangle"/>
          <p:cNvGrpSpPr/>
          <p:nvPr/>
        </p:nvGrpSpPr>
        <p:grpSpPr>
          <a:xfrm>
            <a:off x="2010165" y="2756586"/>
            <a:ext cx="3267089" cy="310082"/>
            <a:chOff x="0" y="0"/>
            <a:chExt cx="6534176" cy="620161"/>
          </a:xfrm>
        </p:grpSpPr>
        <p:sp>
          <p:nvSpPr>
            <p:cNvPr id="310" name="Rectangle"/>
            <p:cNvSpPr/>
            <p:nvPr/>
          </p:nvSpPr>
          <p:spPr>
            <a:xfrm>
              <a:off x="50800" y="50800"/>
              <a:ext cx="6432577" cy="518562"/>
            </a:xfrm>
            <a:prstGeom prst="rect">
              <a:avLst/>
            </a:prstGeom>
            <a:solidFill>
              <a:schemeClr val="accent3">
                <a:alpha val="51050"/>
              </a:schemeClr>
            </a:solidFill>
            <a:ln>
              <a:noFill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</a:defRPr>
              </a:pPr>
              <a:endParaRPr sz="2000"/>
            </a:p>
          </p:txBody>
        </p:sp>
        <p:pic>
          <p:nvPicPr>
            <p:cNvPr id="309" name="Rectangle Rectangle" descr="Rectangle Rectangle"/>
            <p:cNvPicPr>
              <a:picLocks/>
            </p:cNvPicPr>
            <p:nvPr/>
          </p:nvPicPr>
          <p:blipFill>
            <a:blip r:embed="rId5">
              <a:alphaModFix amt="51050"/>
            </a:blip>
            <a:stretch>
              <a:fillRect/>
            </a:stretch>
          </p:blipFill>
          <p:spPr>
            <a:xfrm>
              <a:off x="0" y="0"/>
              <a:ext cx="6534177" cy="620162"/>
            </a:xfrm>
            <a:prstGeom prst="rect">
              <a:avLst/>
            </a:prstGeom>
            <a:effectLst/>
          </p:spPr>
        </p:pic>
      </p:grpSp>
      <p:pic>
        <p:nvPicPr>
          <p:cNvPr id="313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14410" y="3041344"/>
            <a:ext cx="1587896" cy="4545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시작"/>
          <p:cNvGrpSpPr/>
          <p:nvPr/>
        </p:nvGrpSpPr>
        <p:grpSpPr>
          <a:xfrm>
            <a:off x="3530887" y="365175"/>
            <a:ext cx="895251" cy="895251"/>
            <a:chOff x="0" y="0"/>
            <a:chExt cx="1790501" cy="1790501"/>
          </a:xfrm>
        </p:grpSpPr>
        <p:sp>
          <p:nvSpPr>
            <p:cNvPr id="392" name="시작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시작</a:t>
              </a:r>
            </a:p>
          </p:txBody>
        </p:sp>
        <p:pic>
          <p:nvPicPr>
            <p:cNvPr id="391" name="시작 시작" descr="시작 시작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grpSp>
        <p:nvGrpSpPr>
          <p:cNvPr id="396" name="비가 내리는 중인가?"/>
          <p:cNvGrpSpPr/>
          <p:nvPr/>
        </p:nvGrpSpPr>
        <p:grpSpPr>
          <a:xfrm>
            <a:off x="2272467" y="1912641"/>
            <a:ext cx="3395074" cy="1419778"/>
            <a:chOff x="0" y="0"/>
            <a:chExt cx="6790147" cy="2839553"/>
          </a:xfrm>
        </p:grpSpPr>
        <p:sp>
          <p:nvSpPr>
            <p:cNvPr id="395" name="비가 내리는 중인가?"/>
            <p:cNvSpPr/>
            <p:nvPr/>
          </p:nvSpPr>
          <p:spPr>
            <a:xfrm>
              <a:off x="131670" y="55063"/>
              <a:ext cx="6526807" cy="2729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비가 내리는 중인가?</a:t>
              </a:r>
            </a:p>
          </p:txBody>
        </p:sp>
        <p:pic>
          <p:nvPicPr>
            <p:cNvPr id="394" name="비가 내리는 중인가? 비가 내리는 중인가?" descr="비가 내리는 중인가? 비가 내리는 중인가?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6790149" cy="2839555"/>
            </a:xfrm>
            <a:prstGeom prst="rect">
              <a:avLst/>
            </a:prstGeom>
            <a:effectLst/>
          </p:spPr>
        </p:pic>
      </p:grpSp>
      <p:grpSp>
        <p:nvGrpSpPr>
          <p:cNvPr id="399" name="우산을 가져간다"/>
          <p:cNvGrpSpPr/>
          <p:nvPr/>
        </p:nvGrpSpPr>
        <p:grpSpPr>
          <a:xfrm>
            <a:off x="6521737" y="2279630"/>
            <a:ext cx="3397797" cy="685801"/>
            <a:chOff x="0" y="0"/>
            <a:chExt cx="6795591" cy="1371600"/>
          </a:xfrm>
        </p:grpSpPr>
        <p:sp>
          <p:nvSpPr>
            <p:cNvPr id="398" name="우산을 가져간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우산을 가져간다</a:t>
              </a:r>
            </a:p>
          </p:txBody>
        </p:sp>
        <p:pic>
          <p:nvPicPr>
            <p:cNvPr id="397" name="우산을 가져간다 우산을 가져간다" descr="우산을 가져간다 우산을 가져간다"/>
            <p:cNvPicPr>
              <a:picLocks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402" name="우산을 가져가지 않는다"/>
          <p:cNvGrpSpPr/>
          <p:nvPr/>
        </p:nvGrpSpPr>
        <p:grpSpPr>
          <a:xfrm>
            <a:off x="2279615" y="4140200"/>
            <a:ext cx="3397796" cy="685800"/>
            <a:chOff x="0" y="0"/>
            <a:chExt cx="6795591" cy="1371600"/>
          </a:xfrm>
        </p:grpSpPr>
        <p:sp>
          <p:nvSpPr>
            <p:cNvPr id="401" name="우산을 가져가지 않는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우산을 가져가지 않는다</a:t>
              </a:r>
            </a:p>
          </p:txBody>
        </p:sp>
        <p:pic>
          <p:nvPicPr>
            <p:cNvPr id="400" name="우산을 가져가지 않는다 우산을 가져가지 않는다" descr="우산을 가져가지 않는다 우산을 가져가지 않는다"/>
            <p:cNvPicPr>
              <a:picLocks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405" name="끝"/>
          <p:cNvGrpSpPr/>
          <p:nvPr/>
        </p:nvGrpSpPr>
        <p:grpSpPr>
          <a:xfrm>
            <a:off x="3530887" y="5597575"/>
            <a:ext cx="895251" cy="895251"/>
            <a:chOff x="0" y="0"/>
            <a:chExt cx="1790501" cy="1790501"/>
          </a:xfrm>
        </p:grpSpPr>
        <p:sp>
          <p:nvSpPr>
            <p:cNvPr id="404" name="끝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끝</a:t>
              </a:r>
            </a:p>
          </p:txBody>
        </p:sp>
        <p:pic>
          <p:nvPicPr>
            <p:cNvPr id="403" name="끝 끝" descr="끝 끝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pic>
        <p:nvPicPr>
          <p:cNvPr id="413" name="Connection Line" descr="Connection Line"/>
          <p:cNvPicPr>
            <a:picLocks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849141" y="1234899"/>
            <a:ext cx="238470" cy="704498"/>
          </a:xfrm>
          <a:prstGeom prst="rect">
            <a:avLst/>
          </a:prstGeom>
        </p:spPr>
      </p:pic>
      <p:pic>
        <p:nvPicPr>
          <p:cNvPr id="415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850923" y="3305643"/>
            <a:ext cx="238426" cy="859957"/>
          </a:xfrm>
          <a:prstGeom prst="rect">
            <a:avLst/>
          </a:prstGeom>
        </p:spPr>
      </p:pic>
      <p:pic>
        <p:nvPicPr>
          <p:cNvPr id="417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641922" y="2509202"/>
            <a:ext cx="905216" cy="238451"/>
          </a:xfrm>
          <a:prstGeom prst="rect">
            <a:avLst/>
          </a:prstGeom>
        </p:spPr>
      </p:pic>
      <p:pic>
        <p:nvPicPr>
          <p:cNvPr id="419" name="Connection Line" descr="Connection Line"/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3853391" y="4800600"/>
            <a:ext cx="238451" cy="822574"/>
          </a:xfrm>
          <a:prstGeom prst="rect">
            <a:avLst/>
          </a:prstGeom>
        </p:spPr>
      </p:pic>
      <p:pic>
        <p:nvPicPr>
          <p:cNvPr id="421" name="Connection Line" descr="Connection Line"/>
          <p:cNvPicPr>
            <a:picLocks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3853153" y="2939415"/>
            <a:ext cx="4392322" cy="2683510"/>
          </a:xfrm>
          <a:prstGeom prst="rect">
            <a:avLst/>
          </a:prstGeom>
        </p:spPr>
      </p:pic>
      <p:sp>
        <p:nvSpPr>
          <p:cNvPr id="411" name="예"/>
          <p:cNvSpPr txBox="1"/>
          <p:nvPr/>
        </p:nvSpPr>
        <p:spPr>
          <a:xfrm>
            <a:off x="5961969" y="2322799"/>
            <a:ext cx="230832" cy="269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spcBef>
                <a:spcPts val="5300"/>
              </a:spcBef>
              <a:defRPr sz="3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2750" latinLnBrk="0" hangingPunct="0">
              <a:spcBef>
                <a:spcPts val="2650"/>
              </a:spcBef>
            </a:pPr>
            <a:r>
              <a:rPr sz="1500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</a:t>
            </a:r>
          </a:p>
        </p:txBody>
      </p:sp>
      <p:sp>
        <p:nvSpPr>
          <p:cNvPr id="412" name="아니오"/>
          <p:cNvSpPr txBox="1"/>
          <p:nvPr/>
        </p:nvSpPr>
        <p:spPr>
          <a:xfrm>
            <a:off x="4006169" y="3399345"/>
            <a:ext cx="615553" cy="269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spcBef>
                <a:spcPts val="5300"/>
              </a:spcBef>
              <a:defRPr sz="3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2750" latinLnBrk="0" hangingPunct="0">
              <a:spcBef>
                <a:spcPts val="2650"/>
              </a:spcBef>
            </a:pPr>
            <a:r>
              <a:rPr sz="1500" kern="0" dirty="0" err="1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아니오</a:t>
            </a:r>
            <a:endParaRPr sz="1500" kern="0" dirty="0">
              <a:solidFill>
                <a:srgbClr val="53535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시작"/>
          <p:cNvGrpSpPr/>
          <p:nvPr/>
        </p:nvGrpSpPr>
        <p:grpSpPr>
          <a:xfrm>
            <a:off x="3530887" y="365175"/>
            <a:ext cx="895251" cy="895251"/>
            <a:chOff x="0" y="0"/>
            <a:chExt cx="1790501" cy="1790501"/>
          </a:xfrm>
        </p:grpSpPr>
        <p:sp>
          <p:nvSpPr>
            <p:cNvPr id="427" name="시작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시작</a:t>
              </a:r>
            </a:p>
          </p:txBody>
        </p:sp>
        <p:pic>
          <p:nvPicPr>
            <p:cNvPr id="426" name="시작 시작" descr="시작 시작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grpSp>
        <p:nvGrpSpPr>
          <p:cNvPr id="431" name="비가 내리는 중인가?"/>
          <p:cNvGrpSpPr/>
          <p:nvPr/>
        </p:nvGrpSpPr>
        <p:grpSpPr>
          <a:xfrm>
            <a:off x="2272467" y="1912641"/>
            <a:ext cx="3395074" cy="1419778"/>
            <a:chOff x="0" y="0"/>
            <a:chExt cx="6790147" cy="2839553"/>
          </a:xfrm>
        </p:grpSpPr>
        <p:sp>
          <p:nvSpPr>
            <p:cNvPr id="430" name="비가 내리는 중인가?"/>
            <p:cNvSpPr/>
            <p:nvPr/>
          </p:nvSpPr>
          <p:spPr>
            <a:xfrm>
              <a:off x="131670" y="55063"/>
              <a:ext cx="6526807" cy="2729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비가 내리는 중인가?</a:t>
              </a:r>
            </a:p>
          </p:txBody>
        </p:sp>
        <p:pic>
          <p:nvPicPr>
            <p:cNvPr id="429" name="비가 내리는 중인가? 비가 내리는 중인가?" descr="비가 내리는 중인가? 비가 내리는 중인가?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6790149" cy="2839555"/>
            </a:xfrm>
            <a:prstGeom prst="rect">
              <a:avLst/>
            </a:prstGeom>
            <a:effectLst/>
          </p:spPr>
        </p:pic>
      </p:grpSp>
      <p:grpSp>
        <p:nvGrpSpPr>
          <p:cNvPr id="434" name="우산을 가져간다"/>
          <p:cNvGrpSpPr/>
          <p:nvPr/>
        </p:nvGrpSpPr>
        <p:grpSpPr>
          <a:xfrm>
            <a:off x="6521737" y="2279630"/>
            <a:ext cx="3397797" cy="685801"/>
            <a:chOff x="0" y="0"/>
            <a:chExt cx="6795591" cy="1371600"/>
          </a:xfrm>
        </p:grpSpPr>
        <p:sp>
          <p:nvSpPr>
            <p:cNvPr id="433" name="우산을 가져간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우산을 가져간다</a:t>
              </a:r>
            </a:p>
          </p:txBody>
        </p:sp>
        <p:pic>
          <p:nvPicPr>
            <p:cNvPr id="432" name="우산을 가져간다 우산을 가져간다" descr="우산을 가져간다 우산을 가져간다"/>
            <p:cNvPicPr>
              <a:picLocks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437" name="우산을 가져가지 않는다"/>
          <p:cNvGrpSpPr/>
          <p:nvPr/>
        </p:nvGrpSpPr>
        <p:grpSpPr>
          <a:xfrm>
            <a:off x="2279615" y="4140200"/>
            <a:ext cx="3397796" cy="685800"/>
            <a:chOff x="0" y="0"/>
            <a:chExt cx="6795591" cy="1371600"/>
          </a:xfrm>
        </p:grpSpPr>
        <p:sp>
          <p:nvSpPr>
            <p:cNvPr id="436" name="우산을 가져가지 않는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우산을 가져가지 않는다</a:t>
              </a:r>
            </a:p>
          </p:txBody>
        </p:sp>
        <p:pic>
          <p:nvPicPr>
            <p:cNvPr id="435" name="우산을 가져가지 않는다 우산을 가져가지 않는다" descr="우산을 가져가지 않는다 우산을 가져가지 않는다"/>
            <p:cNvPicPr>
              <a:picLocks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440" name="끝"/>
          <p:cNvGrpSpPr/>
          <p:nvPr/>
        </p:nvGrpSpPr>
        <p:grpSpPr>
          <a:xfrm>
            <a:off x="3530887" y="5597575"/>
            <a:ext cx="895251" cy="895251"/>
            <a:chOff x="0" y="0"/>
            <a:chExt cx="1790501" cy="1790501"/>
          </a:xfrm>
        </p:grpSpPr>
        <p:sp>
          <p:nvSpPr>
            <p:cNvPr id="439" name="끝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끝</a:t>
              </a:r>
            </a:p>
          </p:txBody>
        </p:sp>
        <p:pic>
          <p:nvPicPr>
            <p:cNvPr id="438" name="끝 끝" descr="끝 끝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pic>
        <p:nvPicPr>
          <p:cNvPr id="452" name="Connection Line" descr="Connection Line"/>
          <p:cNvPicPr>
            <a:picLocks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849141" y="1234899"/>
            <a:ext cx="238470" cy="704498"/>
          </a:xfrm>
          <a:prstGeom prst="rect">
            <a:avLst/>
          </a:prstGeom>
        </p:spPr>
      </p:pic>
      <p:pic>
        <p:nvPicPr>
          <p:cNvPr id="454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850923" y="3305643"/>
            <a:ext cx="238426" cy="859957"/>
          </a:xfrm>
          <a:prstGeom prst="rect">
            <a:avLst/>
          </a:prstGeom>
        </p:spPr>
      </p:pic>
      <p:pic>
        <p:nvPicPr>
          <p:cNvPr id="456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641922" y="2509202"/>
            <a:ext cx="905216" cy="238451"/>
          </a:xfrm>
          <a:prstGeom prst="rect">
            <a:avLst/>
          </a:prstGeom>
        </p:spPr>
      </p:pic>
      <p:pic>
        <p:nvPicPr>
          <p:cNvPr id="458" name="Connection Line" descr="Connection Line"/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3952875" y="2939415"/>
            <a:ext cx="4292600" cy="2683510"/>
          </a:xfrm>
          <a:prstGeom prst="rect">
            <a:avLst/>
          </a:prstGeom>
        </p:spPr>
      </p:pic>
      <p:sp>
        <p:nvSpPr>
          <p:cNvPr id="445" name="예"/>
          <p:cNvSpPr txBox="1"/>
          <p:nvPr/>
        </p:nvSpPr>
        <p:spPr>
          <a:xfrm>
            <a:off x="5961969" y="2322799"/>
            <a:ext cx="230832" cy="269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spcBef>
                <a:spcPts val="5300"/>
              </a:spcBef>
              <a:defRPr sz="3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2750" latinLnBrk="0" hangingPunct="0">
              <a:spcBef>
                <a:spcPts val="2650"/>
              </a:spcBef>
            </a:pPr>
            <a:r>
              <a:rPr sz="1500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</a:t>
            </a:r>
          </a:p>
        </p:txBody>
      </p:sp>
      <p:sp>
        <p:nvSpPr>
          <p:cNvPr id="446" name="아니오"/>
          <p:cNvSpPr txBox="1"/>
          <p:nvPr/>
        </p:nvSpPr>
        <p:spPr>
          <a:xfrm>
            <a:off x="4006169" y="3399345"/>
            <a:ext cx="615553" cy="269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spcBef>
                <a:spcPts val="5300"/>
              </a:spcBef>
              <a:defRPr sz="3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2750" latinLnBrk="0" hangingPunct="0">
              <a:spcBef>
                <a:spcPts val="2650"/>
              </a:spcBef>
            </a:pPr>
            <a:r>
              <a:rPr sz="1500" kern="0" dirty="0" err="1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아니오</a:t>
            </a:r>
            <a:endParaRPr sz="1500" kern="0" dirty="0">
              <a:solidFill>
                <a:srgbClr val="53535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449" name="조건식"/>
          <p:cNvGrpSpPr/>
          <p:nvPr/>
        </p:nvGrpSpPr>
        <p:grpSpPr>
          <a:xfrm>
            <a:off x="1355343" y="1349355"/>
            <a:ext cx="794514" cy="488951"/>
            <a:chOff x="-1" y="0"/>
            <a:chExt cx="1589026" cy="977900"/>
          </a:xfrm>
        </p:grpSpPr>
        <p:sp>
          <p:nvSpPr>
            <p:cNvPr id="448" name="조건식"/>
            <p:cNvSpPr txBox="1"/>
            <p:nvPr/>
          </p:nvSpPr>
          <p:spPr>
            <a:xfrm>
              <a:off x="44309" y="165786"/>
              <a:ext cx="1500408" cy="64632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조건식</a:t>
              </a:r>
            </a:p>
          </p:txBody>
        </p:sp>
        <p:pic>
          <p:nvPicPr>
            <p:cNvPr id="447" name="조건식 조건식" descr="조건식 조건식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589026" cy="977900"/>
            </a:xfrm>
            <a:prstGeom prst="rect">
              <a:avLst/>
            </a:prstGeom>
            <a:effectLst/>
          </p:spPr>
        </p:pic>
      </p:grpSp>
      <p:pic>
        <p:nvPicPr>
          <p:cNvPr id="460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964367" y="1812905"/>
            <a:ext cx="891525" cy="609035"/>
          </a:xfrm>
          <a:prstGeom prst="rect">
            <a:avLst/>
          </a:prstGeom>
        </p:spPr>
      </p:pic>
      <p:pic>
        <p:nvPicPr>
          <p:cNvPr id="462" name="Connection Line" descr="Connection Line"/>
          <p:cNvPicPr>
            <a:picLocks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3853391" y="4800600"/>
            <a:ext cx="238451" cy="8225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시작"/>
          <p:cNvGrpSpPr/>
          <p:nvPr/>
        </p:nvGrpSpPr>
        <p:grpSpPr>
          <a:xfrm>
            <a:off x="3530887" y="365175"/>
            <a:ext cx="895251" cy="895251"/>
            <a:chOff x="0" y="0"/>
            <a:chExt cx="1790501" cy="1790501"/>
          </a:xfrm>
        </p:grpSpPr>
        <p:sp>
          <p:nvSpPr>
            <p:cNvPr id="468" name="시작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시작</a:t>
              </a:r>
            </a:p>
          </p:txBody>
        </p:sp>
        <p:pic>
          <p:nvPicPr>
            <p:cNvPr id="467" name="시작 시작" descr="시작 시작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grpSp>
        <p:nvGrpSpPr>
          <p:cNvPr id="472" name="비가 내리는 중인가?"/>
          <p:cNvGrpSpPr/>
          <p:nvPr/>
        </p:nvGrpSpPr>
        <p:grpSpPr>
          <a:xfrm>
            <a:off x="2272467" y="1912641"/>
            <a:ext cx="3395074" cy="1419778"/>
            <a:chOff x="0" y="0"/>
            <a:chExt cx="6790147" cy="2839553"/>
          </a:xfrm>
        </p:grpSpPr>
        <p:sp>
          <p:nvSpPr>
            <p:cNvPr id="471" name="비가 내리는 중인가?"/>
            <p:cNvSpPr/>
            <p:nvPr/>
          </p:nvSpPr>
          <p:spPr>
            <a:xfrm>
              <a:off x="131670" y="55063"/>
              <a:ext cx="6526807" cy="2729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비가 내리는 중인가?</a:t>
              </a:r>
            </a:p>
          </p:txBody>
        </p:sp>
        <p:pic>
          <p:nvPicPr>
            <p:cNvPr id="470" name="비가 내리는 중인가? 비가 내리는 중인가?" descr="비가 내리는 중인가? 비가 내리는 중인가?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6790149" cy="2839555"/>
            </a:xfrm>
            <a:prstGeom prst="rect">
              <a:avLst/>
            </a:prstGeom>
            <a:effectLst/>
          </p:spPr>
        </p:pic>
      </p:grpSp>
      <p:grpSp>
        <p:nvGrpSpPr>
          <p:cNvPr id="475" name="우산을 가져간다"/>
          <p:cNvGrpSpPr/>
          <p:nvPr/>
        </p:nvGrpSpPr>
        <p:grpSpPr>
          <a:xfrm>
            <a:off x="6521737" y="2279630"/>
            <a:ext cx="3397797" cy="685801"/>
            <a:chOff x="0" y="0"/>
            <a:chExt cx="6795591" cy="1371600"/>
          </a:xfrm>
        </p:grpSpPr>
        <p:sp>
          <p:nvSpPr>
            <p:cNvPr id="474" name="우산을 가져간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우산을 가져간다</a:t>
              </a:r>
            </a:p>
          </p:txBody>
        </p:sp>
        <p:pic>
          <p:nvPicPr>
            <p:cNvPr id="473" name="우산을 가져간다 우산을 가져간다" descr="우산을 가져간다 우산을 가져간다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478" name="우산을 가져가지 않는다"/>
          <p:cNvGrpSpPr/>
          <p:nvPr/>
        </p:nvGrpSpPr>
        <p:grpSpPr>
          <a:xfrm>
            <a:off x="2279615" y="4140200"/>
            <a:ext cx="3397796" cy="685800"/>
            <a:chOff x="0" y="0"/>
            <a:chExt cx="6795591" cy="1371600"/>
          </a:xfrm>
        </p:grpSpPr>
        <p:sp>
          <p:nvSpPr>
            <p:cNvPr id="477" name="우산을 가져가지 않는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우산을 가져가지 않는다</a:t>
              </a:r>
            </a:p>
          </p:txBody>
        </p:sp>
        <p:pic>
          <p:nvPicPr>
            <p:cNvPr id="476" name="우산을 가져가지 않는다 우산을 가져가지 않는다" descr="우산을 가져가지 않는다 우산을 가져가지 않는다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481" name="끝"/>
          <p:cNvGrpSpPr/>
          <p:nvPr/>
        </p:nvGrpSpPr>
        <p:grpSpPr>
          <a:xfrm>
            <a:off x="3530887" y="5597575"/>
            <a:ext cx="895251" cy="895251"/>
            <a:chOff x="0" y="0"/>
            <a:chExt cx="1790501" cy="1790501"/>
          </a:xfrm>
        </p:grpSpPr>
        <p:sp>
          <p:nvSpPr>
            <p:cNvPr id="480" name="끝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끝</a:t>
              </a:r>
            </a:p>
          </p:txBody>
        </p:sp>
        <p:pic>
          <p:nvPicPr>
            <p:cNvPr id="479" name="끝 끝" descr="끝 끝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pic>
        <p:nvPicPr>
          <p:cNvPr id="498" name="Connection Line" descr="Connection Line"/>
          <p:cNvPicPr>
            <a:picLocks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849141" y="1234899"/>
            <a:ext cx="238470" cy="704498"/>
          </a:xfrm>
          <a:prstGeom prst="rect">
            <a:avLst/>
          </a:prstGeom>
        </p:spPr>
      </p:pic>
      <p:pic>
        <p:nvPicPr>
          <p:cNvPr id="500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850923" y="3305643"/>
            <a:ext cx="238426" cy="859957"/>
          </a:xfrm>
          <a:prstGeom prst="rect">
            <a:avLst/>
          </a:prstGeom>
        </p:spPr>
      </p:pic>
      <p:pic>
        <p:nvPicPr>
          <p:cNvPr id="502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641922" y="2509202"/>
            <a:ext cx="905216" cy="238451"/>
          </a:xfrm>
          <a:prstGeom prst="rect">
            <a:avLst/>
          </a:prstGeom>
        </p:spPr>
      </p:pic>
      <p:pic>
        <p:nvPicPr>
          <p:cNvPr id="504" name="Connection Line" descr="Connection Line"/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3853391" y="4800600"/>
            <a:ext cx="238451" cy="822574"/>
          </a:xfrm>
          <a:prstGeom prst="rect">
            <a:avLst/>
          </a:prstGeom>
        </p:spPr>
      </p:pic>
      <p:pic>
        <p:nvPicPr>
          <p:cNvPr id="506" name="Connection Line" descr="Connection Line"/>
          <p:cNvPicPr>
            <a:picLocks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3853153" y="2939415"/>
            <a:ext cx="4392322" cy="2683510"/>
          </a:xfrm>
          <a:prstGeom prst="rect">
            <a:avLst/>
          </a:prstGeom>
        </p:spPr>
      </p:pic>
      <p:sp>
        <p:nvSpPr>
          <p:cNvPr id="487" name="예"/>
          <p:cNvSpPr txBox="1"/>
          <p:nvPr/>
        </p:nvSpPr>
        <p:spPr>
          <a:xfrm>
            <a:off x="5961969" y="2322799"/>
            <a:ext cx="230832" cy="269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spcBef>
                <a:spcPts val="5300"/>
              </a:spcBef>
              <a:defRPr sz="3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2750" latinLnBrk="0" hangingPunct="0">
              <a:spcBef>
                <a:spcPts val="2650"/>
              </a:spcBef>
            </a:pPr>
            <a:r>
              <a:rPr sz="1500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</a:t>
            </a:r>
          </a:p>
        </p:txBody>
      </p:sp>
      <p:sp>
        <p:nvSpPr>
          <p:cNvPr id="488" name="아니오"/>
          <p:cNvSpPr txBox="1"/>
          <p:nvPr/>
        </p:nvSpPr>
        <p:spPr>
          <a:xfrm>
            <a:off x="4006169" y="3399345"/>
            <a:ext cx="615553" cy="269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spcBef>
                <a:spcPts val="5300"/>
              </a:spcBef>
              <a:defRPr sz="3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2750" latinLnBrk="0" hangingPunct="0">
              <a:spcBef>
                <a:spcPts val="2650"/>
              </a:spcBef>
            </a:pPr>
            <a:r>
              <a:rPr sz="1500" kern="0" dirty="0" err="1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아니오</a:t>
            </a:r>
            <a:endParaRPr sz="1500" kern="0" dirty="0">
              <a:solidFill>
                <a:srgbClr val="53535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491" name="조건식"/>
          <p:cNvGrpSpPr/>
          <p:nvPr/>
        </p:nvGrpSpPr>
        <p:grpSpPr>
          <a:xfrm>
            <a:off x="1355343" y="1349355"/>
            <a:ext cx="794514" cy="488951"/>
            <a:chOff x="-1" y="0"/>
            <a:chExt cx="1589026" cy="977900"/>
          </a:xfrm>
        </p:grpSpPr>
        <p:sp>
          <p:nvSpPr>
            <p:cNvPr id="490" name="조건식"/>
            <p:cNvSpPr txBox="1"/>
            <p:nvPr/>
          </p:nvSpPr>
          <p:spPr>
            <a:xfrm>
              <a:off x="44309" y="165786"/>
              <a:ext cx="1500408" cy="64632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조건식</a:t>
              </a:r>
            </a:p>
          </p:txBody>
        </p:sp>
        <p:pic>
          <p:nvPicPr>
            <p:cNvPr id="489" name="조건식 조건식" descr="조건식 조건식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" y="0"/>
              <a:ext cx="1589026" cy="977900"/>
            </a:xfrm>
            <a:prstGeom prst="rect">
              <a:avLst/>
            </a:prstGeom>
            <a:effectLst/>
          </p:spPr>
        </p:pic>
      </p:grpSp>
      <p:grpSp>
        <p:nvGrpSpPr>
          <p:cNvPr id="494" name="선택 가능한 대안"/>
          <p:cNvGrpSpPr/>
          <p:nvPr/>
        </p:nvGrpSpPr>
        <p:grpSpPr>
          <a:xfrm>
            <a:off x="8783778" y="4238625"/>
            <a:ext cx="1856278" cy="488951"/>
            <a:chOff x="-90481" y="0"/>
            <a:chExt cx="3712554" cy="977900"/>
          </a:xfrm>
        </p:grpSpPr>
        <p:sp>
          <p:nvSpPr>
            <p:cNvPr id="493" name="선택 가능한 대안"/>
            <p:cNvSpPr txBox="1"/>
            <p:nvPr/>
          </p:nvSpPr>
          <p:spPr>
            <a:xfrm>
              <a:off x="-90481" y="165786"/>
              <a:ext cx="3712554" cy="6463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선택 가능한 대안</a:t>
              </a:r>
            </a:p>
          </p:txBody>
        </p:sp>
        <p:pic>
          <p:nvPicPr>
            <p:cNvPr id="492" name="선택 가능한 대안 선택 가능한 대안" descr="선택 가능한 대안 선택 가능한 대안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0"/>
              <a:ext cx="3531592" cy="977900"/>
            </a:xfrm>
            <a:prstGeom prst="rect">
              <a:avLst/>
            </a:prstGeom>
            <a:effectLst/>
          </p:spPr>
        </p:pic>
      </p:grpSp>
      <p:pic>
        <p:nvPicPr>
          <p:cNvPr id="508" name="Connection Line" descr="Connection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267170" y="2940030"/>
            <a:ext cx="1156014" cy="1323989"/>
          </a:xfrm>
          <a:prstGeom prst="rect">
            <a:avLst/>
          </a:prstGeom>
        </p:spPr>
      </p:pic>
      <p:pic>
        <p:nvPicPr>
          <p:cNvPr id="510" name="Connection Line" descr="Connection Line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652060" y="4278648"/>
            <a:ext cx="3202359" cy="238202"/>
          </a:xfrm>
          <a:prstGeom prst="rect">
            <a:avLst/>
          </a:prstGeom>
        </p:spPr>
      </p:pic>
      <p:pic>
        <p:nvPicPr>
          <p:cNvPr id="512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964366" y="1812905"/>
            <a:ext cx="891525" cy="6090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시작"/>
          <p:cNvGrpSpPr/>
          <p:nvPr/>
        </p:nvGrpSpPr>
        <p:grpSpPr>
          <a:xfrm>
            <a:off x="3530887" y="365175"/>
            <a:ext cx="895251" cy="895251"/>
            <a:chOff x="0" y="0"/>
            <a:chExt cx="1790501" cy="1790501"/>
          </a:xfrm>
        </p:grpSpPr>
        <p:sp>
          <p:nvSpPr>
            <p:cNvPr id="518" name="시작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시작</a:t>
              </a:r>
            </a:p>
          </p:txBody>
        </p:sp>
        <p:pic>
          <p:nvPicPr>
            <p:cNvPr id="517" name="시작 시작" descr="시작 시작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grpSp>
        <p:nvGrpSpPr>
          <p:cNvPr id="522" name="우산을 가져간다"/>
          <p:cNvGrpSpPr/>
          <p:nvPr/>
        </p:nvGrpSpPr>
        <p:grpSpPr>
          <a:xfrm>
            <a:off x="6521737" y="2279630"/>
            <a:ext cx="3397797" cy="685801"/>
            <a:chOff x="0" y="0"/>
            <a:chExt cx="6795591" cy="1371600"/>
          </a:xfrm>
        </p:grpSpPr>
        <p:sp>
          <p:nvSpPr>
            <p:cNvPr id="521" name="우산을 가져간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우산을 가져간다</a:t>
              </a:r>
            </a:p>
          </p:txBody>
        </p:sp>
        <p:pic>
          <p:nvPicPr>
            <p:cNvPr id="520" name="우산을 가져간다 우산을 가져간다" descr="우산을 가져간다 우산을 가져간다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525" name="우산을 가져가지 않는다"/>
          <p:cNvGrpSpPr/>
          <p:nvPr/>
        </p:nvGrpSpPr>
        <p:grpSpPr>
          <a:xfrm>
            <a:off x="2279615" y="4140200"/>
            <a:ext cx="3397796" cy="685800"/>
            <a:chOff x="0" y="0"/>
            <a:chExt cx="6795591" cy="1371600"/>
          </a:xfrm>
        </p:grpSpPr>
        <p:sp>
          <p:nvSpPr>
            <p:cNvPr id="524" name="우산을 가져가지 않는다"/>
            <p:cNvSpPr/>
            <p:nvPr/>
          </p:nvSpPr>
          <p:spPr>
            <a:xfrm>
              <a:off x="50800" y="50800"/>
              <a:ext cx="6693992" cy="127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우산을 가져가지 않는다</a:t>
              </a:r>
            </a:p>
          </p:txBody>
        </p:sp>
        <p:pic>
          <p:nvPicPr>
            <p:cNvPr id="523" name="우산을 가져가지 않는다 우산을 가져가지 않는다" descr="우산을 가져가지 않는다 우산을 가져가지 않는다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795592" cy="1371600"/>
            </a:xfrm>
            <a:prstGeom prst="rect">
              <a:avLst/>
            </a:prstGeom>
            <a:effectLst/>
          </p:spPr>
        </p:pic>
      </p:grpSp>
      <p:grpSp>
        <p:nvGrpSpPr>
          <p:cNvPr id="528" name="끝"/>
          <p:cNvGrpSpPr/>
          <p:nvPr/>
        </p:nvGrpSpPr>
        <p:grpSpPr>
          <a:xfrm>
            <a:off x="3530887" y="5597575"/>
            <a:ext cx="895251" cy="895251"/>
            <a:chOff x="0" y="0"/>
            <a:chExt cx="1790501" cy="1790501"/>
          </a:xfrm>
        </p:grpSpPr>
        <p:sp>
          <p:nvSpPr>
            <p:cNvPr id="527" name="끝"/>
            <p:cNvSpPr/>
            <p:nvPr/>
          </p:nvSpPr>
          <p:spPr>
            <a:xfrm>
              <a:off x="50800" y="50800"/>
              <a:ext cx="1688902" cy="1688902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solidFill>
                    <a:srgbClr val="535353"/>
                  </a:solidFill>
                  <a:latin typeface="Noto Sans KR Bold"/>
                  <a:ea typeface="Noto Sans KR Bold"/>
                </a:rPr>
                <a:t>끝</a:t>
              </a:r>
            </a:p>
          </p:txBody>
        </p:sp>
        <p:pic>
          <p:nvPicPr>
            <p:cNvPr id="526" name="끝 끝" descr="끝 끝"/>
            <p:cNvPicPr>
              <a:picLocks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1790502" cy="1790502"/>
            </a:xfrm>
            <a:prstGeom prst="rect">
              <a:avLst/>
            </a:prstGeom>
            <a:effectLst/>
          </p:spPr>
        </p:pic>
      </p:grpSp>
      <p:pic>
        <p:nvPicPr>
          <p:cNvPr id="557" name="Connection Line" descr="Connection Line"/>
          <p:cNvPicPr>
            <a:picLocks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849141" y="1234899"/>
            <a:ext cx="238470" cy="704498"/>
          </a:xfrm>
          <a:prstGeom prst="rect">
            <a:avLst/>
          </a:prstGeom>
        </p:spPr>
      </p:pic>
      <p:pic>
        <p:nvPicPr>
          <p:cNvPr id="559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850923" y="3305643"/>
            <a:ext cx="238426" cy="859957"/>
          </a:xfrm>
          <a:prstGeom prst="rect">
            <a:avLst/>
          </a:prstGeom>
        </p:spPr>
      </p:pic>
      <p:pic>
        <p:nvPicPr>
          <p:cNvPr id="561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641922" y="2509202"/>
            <a:ext cx="905216" cy="238451"/>
          </a:xfrm>
          <a:prstGeom prst="rect">
            <a:avLst/>
          </a:prstGeom>
        </p:spPr>
      </p:pic>
      <p:pic>
        <p:nvPicPr>
          <p:cNvPr id="563" name="Connection Line" descr="Connection Line"/>
          <p:cNvPicPr>
            <a:picLocks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853391" y="4800600"/>
            <a:ext cx="238451" cy="822574"/>
          </a:xfrm>
          <a:prstGeom prst="rect">
            <a:avLst/>
          </a:prstGeom>
        </p:spPr>
      </p:pic>
      <p:pic>
        <p:nvPicPr>
          <p:cNvPr id="565" name="Connection Line" descr="Connection Line"/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3853153" y="2939415"/>
            <a:ext cx="4392322" cy="2683510"/>
          </a:xfrm>
          <a:prstGeom prst="rect">
            <a:avLst/>
          </a:prstGeom>
        </p:spPr>
      </p:pic>
      <p:grpSp>
        <p:nvGrpSpPr>
          <p:cNvPr id="536" name="조건식의 결과"/>
          <p:cNvGrpSpPr/>
          <p:nvPr/>
        </p:nvGrpSpPr>
        <p:grpSpPr>
          <a:xfrm>
            <a:off x="5166327" y="1047971"/>
            <a:ext cx="1540486" cy="488951"/>
            <a:chOff x="-44177" y="0"/>
            <a:chExt cx="3080971" cy="977900"/>
          </a:xfrm>
        </p:grpSpPr>
        <p:sp>
          <p:nvSpPr>
            <p:cNvPr id="535" name="조건식의 결과"/>
            <p:cNvSpPr txBox="1"/>
            <p:nvPr/>
          </p:nvSpPr>
          <p:spPr>
            <a:xfrm>
              <a:off x="-44177" y="165786"/>
              <a:ext cx="3080971" cy="6463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조건식의 결과</a:t>
              </a:r>
            </a:p>
          </p:txBody>
        </p:sp>
        <p:pic>
          <p:nvPicPr>
            <p:cNvPr id="534" name="조건식의 결과 조건식의 결과" descr="조건식의 결과 조건식의 결과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2992617" cy="977900"/>
            </a:xfrm>
            <a:prstGeom prst="rect">
              <a:avLst/>
            </a:prstGeom>
            <a:effectLst/>
          </p:spPr>
        </p:pic>
      </p:grpSp>
      <p:grpSp>
        <p:nvGrpSpPr>
          <p:cNvPr id="539" name="비가 내리는 중인가?"/>
          <p:cNvGrpSpPr/>
          <p:nvPr/>
        </p:nvGrpSpPr>
        <p:grpSpPr>
          <a:xfrm>
            <a:off x="2272467" y="1912641"/>
            <a:ext cx="3395074" cy="1419778"/>
            <a:chOff x="0" y="0"/>
            <a:chExt cx="6790147" cy="2839553"/>
          </a:xfrm>
        </p:grpSpPr>
        <p:sp>
          <p:nvSpPr>
            <p:cNvPr id="538" name="비가 내리는 중인가?"/>
            <p:cNvSpPr/>
            <p:nvPr/>
          </p:nvSpPr>
          <p:spPr>
            <a:xfrm>
              <a:off x="131670" y="55063"/>
              <a:ext cx="6526807" cy="2729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비가 내리는 중인가?</a:t>
              </a:r>
            </a:p>
          </p:txBody>
        </p:sp>
        <p:pic>
          <p:nvPicPr>
            <p:cNvPr id="537" name="비가 내리는 중인가? 비가 내리는 중인가?" descr="비가 내리는 중인가? 비가 내리는 중인가?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" y="-1"/>
              <a:ext cx="6790149" cy="2839555"/>
            </a:xfrm>
            <a:prstGeom prst="rect">
              <a:avLst/>
            </a:prstGeom>
            <a:effectLst/>
          </p:spPr>
        </p:pic>
      </p:grpSp>
      <p:grpSp>
        <p:nvGrpSpPr>
          <p:cNvPr id="542" name="조건식"/>
          <p:cNvGrpSpPr/>
          <p:nvPr/>
        </p:nvGrpSpPr>
        <p:grpSpPr>
          <a:xfrm>
            <a:off x="1355343" y="1349355"/>
            <a:ext cx="794514" cy="488951"/>
            <a:chOff x="-1" y="0"/>
            <a:chExt cx="1589026" cy="977900"/>
          </a:xfrm>
        </p:grpSpPr>
        <p:sp>
          <p:nvSpPr>
            <p:cNvPr id="541" name="조건식"/>
            <p:cNvSpPr txBox="1"/>
            <p:nvPr/>
          </p:nvSpPr>
          <p:spPr>
            <a:xfrm>
              <a:off x="44309" y="165786"/>
              <a:ext cx="1500408" cy="64632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조건식</a:t>
              </a:r>
            </a:p>
          </p:txBody>
        </p:sp>
        <p:pic>
          <p:nvPicPr>
            <p:cNvPr id="540" name="조건식 조건식" descr="조건식 조건식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0"/>
              <a:ext cx="1589026" cy="977900"/>
            </a:xfrm>
            <a:prstGeom prst="rect">
              <a:avLst/>
            </a:prstGeom>
            <a:effectLst/>
          </p:spPr>
        </p:pic>
      </p:grpSp>
      <p:pic>
        <p:nvPicPr>
          <p:cNvPr id="567" name="Connection Line" descr="Connection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964366" y="1812905"/>
            <a:ext cx="891525" cy="609035"/>
          </a:xfrm>
          <a:prstGeom prst="rect">
            <a:avLst/>
          </a:prstGeom>
        </p:spPr>
      </p:pic>
      <p:grpSp>
        <p:nvGrpSpPr>
          <p:cNvPr id="546" name="선택 가능한 대안"/>
          <p:cNvGrpSpPr/>
          <p:nvPr/>
        </p:nvGrpSpPr>
        <p:grpSpPr>
          <a:xfrm>
            <a:off x="8783778" y="4238625"/>
            <a:ext cx="1856278" cy="488951"/>
            <a:chOff x="-90481" y="0"/>
            <a:chExt cx="3712554" cy="977900"/>
          </a:xfrm>
        </p:grpSpPr>
        <p:sp>
          <p:nvSpPr>
            <p:cNvPr id="545" name="선택 가능한 대안"/>
            <p:cNvSpPr txBox="1"/>
            <p:nvPr/>
          </p:nvSpPr>
          <p:spPr>
            <a:xfrm>
              <a:off x="-90481" y="165786"/>
              <a:ext cx="3712554" cy="6463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7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850" kern="0">
                  <a:latin typeface="Noto Sans KR Bold"/>
                  <a:ea typeface="Noto Sans KR Bold"/>
                </a:rPr>
                <a:t>선택 가능한 대안</a:t>
              </a:r>
            </a:p>
          </p:txBody>
        </p:sp>
        <p:pic>
          <p:nvPicPr>
            <p:cNvPr id="544" name="선택 가능한 대안 선택 가능한 대안" descr="선택 가능한 대안 선택 가능한 대안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" y="0"/>
              <a:ext cx="3531592" cy="977900"/>
            </a:xfrm>
            <a:prstGeom prst="rect">
              <a:avLst/>
            </a:prstGeom>
            <a:effectLst/>
          </p:spPr>
        </p:pic>
      </p:grpSp>
      <p:pic>
        <p:nvPicPr>
          <p:cNvPr id="569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267170" y="2940030"/>
            <a:ext cx="1156014" cy="1323989"/>
          </a:xfrm>
          <a:prstGeom prst="rect">
            <a:avLst/>
          </a:prstGeom>
        </p:spPr>
      </p:pic>
      <p:pic>
        <p:nvPicPr>
          <p:cNvPr id="571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5652060" y="4278648"/>
            <a:ext cx="3202359" cy="238202"/>
          </a:xfrm>
          <a:prstGeom prst="rect">
            <a:avLst/>
          </a:prstGeom>
        </p:spPr>
      </p:pic>
      <p:grpSp>
        <p:nvGrpSpPr>
          <p:cNvPr id="551" name="예"/>
          <p:cNvGrpSpPr/>
          <p:nvPr/>
        </p:nvGrpSpPr>
        <p:grpSpPr>
          <a:xfrm>
            <a:off x="5839414" y="2409805"/>
            <a:ext cx="321311" cy="425451"/>
            <a:chOff x="0" y="0"/>
            <a:chExt cx="642620" cy="850900"/>
          </a:xfrm>
        </p:grpSpPr>
        <p:sp>
          <p:nvSpPr>
            <p:cNvPr id="550" name="예"/>
            <p:cNvSpPr txBox="1"/>
            <p:nvPr/>
          </p:nvSpPr>
          <p:spPr>
            <a:xfrm>
              <a:off x="90478" y="156148"/>
              <a:ext cx="461663" cy="5386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500" kern="0">
                  <a:latin typeface="Noto Sans KR Bold"/>
                  <a:ea typeface="Noto Sans KR Bold"/>
                </a:rPr>
                <a:t>예</a:t>
              </a:r>
            </a:p>
          </p:txBody>
        </p:sp>
        <p:pic>
          <p:nvPicPr>
            <p:cNvPr id="549" name="예 예" descr="예 예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0"/>
              <a:ext cx="642620" cy="850900"/>
            </a:xfrm>
            <a:prstGeom prst="rect">
              <a:avLst/>
            </a:prstGeom>
            <a:effectLst/>
          </p:spPr>
        </p:pic>
      </p:grpSp>
      <p:grpSp>
        <p:nvGrpSpPr>
          <p:cNvPr id="554" name="아니오"/>
          <p:cNvGrpSpPr/>
          <p:nvPr/>
        </p:nvGrpSpPr>
        <p:grpSpPr>
          <a:xfrm>
            <a:off x="3634089" y="3397471"/>
            <a:ext cx="671832" cy="425451"/>
            <a:chOff x="-1" y="0"/>
            <a:chExt cx="1343662" cy="850900"/>
          </a:xfrm>
        </p:grpSpPr>
        <p:sp>
          <p:nvSpPr>
            <p:cNvPr id="553" name="아니오"/>
            <p:cNvSpPr txBox="1"/>
            <p:nvPr/>
          </p:nvSpPr>
          <p:spPr>
            <a:xfrm>
              <a:off x="56279" y="156148"/>
              <a:ext cx="1231106" cy="5386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pPr algn="ctr" defTabSz="412750" latinLnBrk="0" hangingPunct="0"/>
              <a:r>
                <a:rPr sz="1500" kern="0">
                  <a:latin typeface="Noto Sans KR Bold"/>
                  <a:ea typeface="Noto Sans KR Bold"/>
                </a:rPr>
                <a:t>아니오</a:t>
              </a:r>
            </a:p>
          </p:txBody>
        </p:sp>
        <p:pic>
          <p:nvPicPr>
            <p:cNvPr id="552" name="아니오 아니오" descr="아니오 아니오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" y="0"/>
              <a:ext cx="1343662" cy="850900"/>
            </a:xfrm>
            <a:prstGeom prst="rect">
              <a:avLst/>
            </a:prstGeom>
            <a:effectLst/>
          </p:spPr>
        </p:pic>
      </p:grpSp>
      <p:pic>
        <p:nvPicPr>
          <p:cNvPr id="573" name="Connection Line" descr="Connection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4280599" y="1511607"/>
            <a:ext cx="1661426" cy="2153708"/>
          </a:xfrm>
          <a:prstGeom prst="rect">
            <a:avLst/>
          </a:prstGeom>
        </p:spPr>
      </p:pic>
      <p:pic>
        <p:nvPicPr>
          <p:cNvPr id="575" name="Connection Line" descr="Connection Lin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6073734" y="1511531"/>
            <a:ext cx="274658" cy="9276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>
            <a:extLst>
              <a:ext uri="{FF2B5EF4-FFF2-40B4-BE49-F238E27FC236}">
                <a16:creationId xmlns:a16="http://schemas.microsoft.com/office/drawing/2014/main" id="{BE72CEC0-8C64-4E4A-15BC-54A108AA9B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accent2"/>
                </a:solidFill>
              </a:rPr>
              <a:t>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(Boolean)</a:t>
            </a:r>
          </a:p>
          <a:p>
            <a:pPr lvl="1">
              <a:defRPr/>
            </a:pPr>
            <a:r>
              <a:rPr lang="ko-KR" altLang="en-US" sz="1800" dirty="0"/>
              <a:t>참과 거짓을 나타내는 값으로서의 기본적 </a:t>
            </a:r>
            <a:r>
              <a:rPr lang="ko-KR" altLang="en-US" sz="1800" dirty="0" err="1"/>
              <a:t>자료형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/>
              <a:t>오직 두 가지 값만 가짐</a:t>
            </a:r>
            <a:endParaRPr lang="en-US" altLang="ko-KR" sz="1800" dirty="0"/>
          </a:p>
          <a:p>
            <a:pPr lvl="1">
              <a:defRPr/>
            </a:pPr>
            <a:endParaRPr lang="en-US" altLang="ko-KR" sz="1800" dirty="0"/>
          </a:p>
          <a:p>
            <a:pPr lvl="1">
              <a:defRPr/>
            </a:pPr>
            <a:endParaRPr lang="en-US" altLang="ko-KR" sz="1800" dirty="0"/>
          </a:p>
          <a:p>
            <a:pPr>
              <a:defRPr/>
            </a:pPr>
            <a:r>
              <a:rPr lang="ko-KR" altLang="en-US" sz="2400" dirty="0">
                <a:solidFill>
                  <a:schemeClr val="accent2"/>
                </a:solidFill>
              </a:rPr>
              <a:t>연산자</a:t>
            </a:r>
            <a:endParaRPr lang="en-US" altLang="ko-KR" sz="2400" dirty="0">
              <a:solidFill>
                <a:schemeClr val="accent2"/>
              </a:solidFill>
            </a:endParaRPr>
          </a:p>
          <a:p>
            <a:pPr lvl="1">
              <a:defRPr/>
            </a:pPr>
            <a:r>
              <a:rPr lang="ko-KR" altLang="en-US" sz="1800" dirty="0"/>
              <a:t>비교 연산자 통해 불 만듦</a:t>
            </a:r>
            <a:endParaRPr lang="en-US" altLang="ko-KR" sz="1800" dirty="0"/>
          </a:p>
          <a:p>
            <a:pPr lvl="1">
              <a:defRPr/>
            </a:pPr>
            <a:endParaRPr lang="ko-KR" altLang="en-US" sz="1800" dirty="0"/>
          </a:p>
        </p:txBody>
      </p:sp>
      <p:pic>
        <p:nvPicPr>
          <p:cNvPr id="8196" name="Picture 2">
            <a:extLst>
              <a:ext uri="{FF2B5EF4-FFF2-40B4-BE49-F238E27FC236}">
                <a16:creationId xmlns:a16="http://schemas.microsoft.com/office/drawing/2014/main" id="{0C289991-1FAF-9118-6F4B-E4C6637F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86200"/>
            <a:ext cx="7467600" cy="269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>
            <a:extLst>
              <a:ext uri="{FF2B5EF4-FFF2-40B4-BE49-F238E27FC236}">
                <a16:creationId xmlns:a16="http://schemas.microsoft.com/office/drawing/2014/main" id="{031B5B2A-660E-BA57-F499-4FF388C8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09800"/>
            <a:ext cx="21097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>
            <a:extLst>
              <a:ext uri="{FF2B5EF4-FFF2-40B4-BE49-F238E27FC236}">
                <a16:creationId xmlns:a16="http://schemas.microsoft.com/office/drawing/2014/main" id="{D84B9A76-F46A-FC64-12DB-60D742272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2209800"/>
            <a:ext cx="1203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C525D4DB-94F3-0595-40F6-71A88820AD22}"/>
              </a:ext>
            </a:extLst>
          </p:cNvPr>
          <p:cNvSpPr/>
          <p:nvPr/>
        </p:nvSpPr>
        <p:spPr>
          <a:xfrm>
            <a:off x="5334000" y="2438400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>
            <a:extLst>
              <a:ext uri="{FF2B5EF4-FFF2-40B4-BE49-F238E27FC236}">
                <a16:creationId xmlns:a16="http://schemas.microsoft.com/office/drawing/2014/main" id="{85FFA8B9-8625-DEDB-3B5A-5DF8794A05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2"/>
            <a:r>
              <a:rPr lang="ko-KR" altLang="en-US"/>
              <a:t>숫자 혹은 문자열에 적용</a:t>
            </a:r>
          </a:p>
        </p:txBody>
      </p:sp>
      <p:pic>
        <p:nvPicPr>
          <p:cNvPr id="9220" name="Picture 2">
            <a:extLst>
              <a:ext uri="{FF2B5EF4-FFF2-40B4-BE49-F238E27FC236}">
                <a16:creationId xmlns:a16="http://schemas.microsoft.com/office/drawing/2014/main" id="{DA528AE5-09BF-4823-F631-BA846844A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43026"/>
            <a:ext cx="2438400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3">
            <a:extLst>
              <a:ext uri="{FF2B5EF4-FFF2-40B4-BE49-F238E27FC236}">
                <a16:creationId xmlns:a16="http://schemas.microsoft.com/office/drawing/2014/main" id="{844356E8-9C45-A2E5-DC20-618BE2C41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1346201"/>
            <a:ext cx="1171575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4">
            <a:extLst>
              <a:ext uri="{FF2B5EF4-FFF2-40B4-BE49-F238E27FC236}">
                <a16:creationId xmlns:a16="http://schemas.microsoft.com/office/drawing/2014/main" id="{4FA6E086-9F58-D46E-2921-743B61A93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4014788"/>
            <a:ext cx="2987675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5">
            <a:extLst>
              <a:ext uri="{FF2B5EF4-FFF2-40B4-BE49-F238E27FC236}">
                <a16:creationId xmlns:a16="http://schemas.microsoft.com/office/drawing/2014/main" id="{719599B7-CD9E-5D67-0DB1-2C652EFC3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4014788"/>
            <a:ext cx="98107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7282B1F1-A59D-88F5-1ADE-4F53BA81F121}"/>
              </a:ext>
            </a:extLst>
          </p:cNvPr>
          <p:cNvSpPr/>
          <p:nvPr/>
        </p:nvSpPr>
        <p:spPr>
          <a:xfrm>
            <a:off x="5697538" y="2438400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화살표 8">
            <a:extLst>
              <a:ext uri="{FF2B5EF4-FFF2-40B4-BE49-F238E27FC236}">
                <a16:creationId xmlns:a16="http://schemas.microsoft.com/office/drawing/2014/main" id="{F22280F0-FD1C-812A-5D89-2750FE5D3071}"/>
              </a:ext>
            </a:extLst>
          </p:cNvPr>
          <p:cNvSpPr/>
          <p:nvPr/>
        </p:nvSpPr>
        <p:spPr>
          <a:xfrm>
            <a:off x="5697538" y="4589463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>
            <a:extLst>
              <a:ext uri="{FF2B5EF4-FFF2-40B4-BE49-F238E27FC236}">
                <a16:creationId xmlns:a16="http://schemas.microsoft.com/office/drawing/2014/main" id="{CFD6466D-6A65-973B-9C79-C8264B27CD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>
                <a:solidFill>
                  <a:schemeClr val="accent2"/>
                </a:solidFill>
              </a:rPr>
              <a:t>논리 연산자 </a:t>
            </a:r>
            <a:r>
              <a:rPr lang="ko-KR" altLang="en-US"/>
              <a:t>통한 불 연산</a:t>
            </a:r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0278C707-8056-1454-6530-283BFF74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360488"/>
            <a:ext cx="74660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>
            <a:extLst>
              <a:ext uri="{FF2B5EF4-FFF2-40B4-BE49-F238E27FC236}">
                <a16:creationId xmlns:a16="http://schemas.microsoft.com/office/drawing/2014/main" id="{A3F4FE78-D52A-251F-8870-A8AE7FEF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4" y="3186113"/>
            <a:ext cx="2414587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4">
            <a:extLst>
              <a:ext uri="{FF2B5EF4-FFF2-40B4-BE49-F238E27FC236}">
                <a16:creationId xmlns:a16="http://schemas.microsoft.com/office/drawing/2014/main" id="{93BC66F0-A0F8-BDA9-4C1A-5D3B8C461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13" y="3244851"/>
            <a:ext cx="106045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5">
            <a:extLst>
              <a:ext uri="{FF2B5EF4-FFF2-40B4-BE49-F238E27FC236}">
                <a16:creationId xmlns:a16="http://schemas.microsoft.com/office/drawing/2014/main" id="{752707CE-6FB4-CC1A-1137-D2EE8074D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4" y="4459289"/>
            <a:ext cx="508158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6">
            <a:extLst>
              <a:ext uri="{FF2B5EF4-FFF2-40B4-BE49-F238E27FC236}">
                <a16:creationId xmlns:a16="http://schemas.microsoft.com/office/drawing/2014/main" id="{00780753-D97B-B6FA-4076-E7628EDA1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14" y="4957764"/>
            <a:ext cx="2808287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ACF583AC-53EE-3C89-58C6-3ED5F8160645}"/>
              </a:ext>
            </a:extLst>
          </p:cNvPr>
          <p:cNvSpPr/>
          <p:nvPr/>
        </p:nvSpPr>
        <p:spPr>
          <a:xfrm>
            <a:off x="7162800" y="3433763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오른쪽 화살표 10">
            <a:extLst>
              <a:ext uri="{FF2B5EF4-FFF2-40B4-BE49-F238E27FC236}">
                <a16:creationId xmlns:a16="http://schemas.microsoft.com/office/drawing/2014/main" id="{1A3E5C34-EF88-D52E-A159-8B99F14248B4}"/>
              </a:ext>
            </a:extLst>
          </p:cNvPr>
          <p:cNvSpPr/>
          <p:nvPr/>
        </p:nvSpPr>
        <p:spPr>
          <a:xfrm>
            <a:off x="7162800" y="5145088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>
            <a:extLst>
              <a:ext uri="{FF2B5EF4-FFF2-40B4-BE49-F238E27FC236}">
                <a16:creationId xmlns:a16="http://schemas.microsoft.com/office/drawing/2014/main" id="{299874F1-60B3-7D32-45E1-7A9E8A2EA7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en-US" altLang="ko-KR">
                <a:solidFill>
                  <a:schemeClr val="accent2"/>
                </a:solidFill>
              </a:rPr>
              <a:t>and </a:t>
            </a:r>
            <a:r>
              <a:rPr lang="ko-KR" altLang="en-US">
                <a:solidFill>
                  <a:schemeClr val="accent2"/>
                </a:solidFill>
              </a:rPr>
              <a:t>연산자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>
                <a:solidFill>
                  <a:schemeClr val="accent2"/>
                </a:solidFill>
              </a:rPr>
              <a:t>or </a:t>
            </a:r>
            <a:r>
              <a:rPr lang="ko-KR" altLang="en-US">
                <a:solidFill>
                  <a:schemeClr val="accent2"/>
                </a:solidFill>
              </a:rPr>
              <a:t>연산자</a:t>
            </a:r>
          </a:p>
        </p:txBody>
      </p:sp>
      <p:pic>
        <p:nvPicPr>
          <p:cNvPr id="11268" name="Picture 2">
            <a:extLst>
              <a:ext uri="{FF2B5EF4-FFF2-40B4-BE49-F238E27FC236}">
                <a16:creationId xmlns:a16="http://schemas.microsoft.com/office/drawing/2014/main" id="{7E347ABD-7354-73F9-253C-017138DD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7620000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>
            <a:extLst>
              <a:ext uri="{FF2B5EF4-FFF2-40B4-BE49-F238E27FC236}">
                <a16:creationId xmlns:a16="http://schemas.microsoft.com/office/drawing/2014/main" id="{B2C85A5E-73CF-CC08-F7D0-81F26BF4C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62400"/>
            <a:ext cx="76200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>
            <a:extLst>
              <a:ext uri="{FF2B5EF4-FFF2-40B4-BE49-F238E27FC236}">
                <a16:creationId xmlns:a16="http://schemas.microsoft.com/office/drawing/2014/main" id="{463FBF38-EFCB-57A1-7D1D-BC125F5277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2"/>
            <a:r>
              <a:rPr lang="en-US" altLang="ko-KR"/>
              <a:t>Ex)</a:t>
            </a:r>
          </a:p>
          <a:p>
            <a:pPr lvl="2"/>
            <a:endParaRPr lang="ko-KR" altLang="en-US"/>
          </a:p>
        </p:txBody>
      </p:sp>
      <p:pic>
        <p:nvPicPr>
          <p:cNvPr id="12292" name="Picture 2">
            <a:extLst>
              <a:ext uri="{FF2B5EF4-FFF2-40B4-BE49-F238E27FC236}">
                <a16:creationId xmlns:a16="http://schemas.microsoft.com/office/drawing/2014/main" id="{3861FA08-3E8E-65D3-22DF-3B6E0E933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1371600"/>
            <a:ext cx="32908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3">
            <a:extLst>
              <a:ext uri="{FF2B5EF4-FFF2-40B4-BE49-F238E27FC236}">
                <a16:creationId xmlns:a16="http://schemas.microsoft.com/office/drawing/2014/main" id="{B36C3490-7D11-4921-63ED-24C76CF6E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0" y="1898650"/>
            <a:ext cx="1722438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>
            <a:extLst>
              <a:ext uri="{FF2B5EF4-FFF2-40B4-BE49-F238E27FC236}">
                <a16:creationId xmlns:a16="http://schemas.microsoft.com/office/drawing/2014/main" id="{63D30EDD-7DCF-AA55-A285-E43315FB69C1}"/>
              </a:ext>
            </a:extLst>
          </p:cNvPr>
          <p:cNvSpPr/>
          <p:nvPr/>
        </p:nvSpPr>
        <p:spPr>
          <a:xfrm>
            <a:off x="6143625" y="3390900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>
            <a:extLst>
              <a:ext uri="{FF2B5EF4-FFF2-40B4-BE49-F238E27FC236}">
                <a16:creationId xmlns:a16="http://schemas.microsoft.com/office/drawing/2014/main" id="{122BE090-DCB2-1CDF-4919-2D4E2F26EF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논리 연산자 활용</a:t>
            </a:r>
            <a:endParaRPr lang="en-US" altLang="ko-KR" dirty="0"/>
          </a:p>
          <a:p>
            <a:pPr lvl="1"/>
            <a:r>
              <a:rPr lang="en-US" altLang="ko-KR" dirty="0"/>
              <a:t>and / or </a:t>
            </a:r>
            <a:r>
              <a:rPr lang="ko-KR" altLang="en-US" dirty="0"/>
              <a:t>연산자</a:t>
            </a:r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3D755BBF-3496-D378-CE0D-BAD0F1BEB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4572000"/>
            <a:ext cx="5842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>
            <a:extLst>
              <a:ext uri="{FF2B5EF4-FFF2-40B4-BE49-F238E27FC236}">
                <a16:creationId xmlns:a16="http://schemas.microsoft.com/office/drawing/2014/main" id="{478074AD-1D49-BE76-1088-F5398828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1828801"/>
            <a:ext cx="513080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변수 이름을 짓는 규칙: 네이밍 룰(naming rules)"/>
          <p:cNvSpPr txBox="1"/>
          <p:nvPr/>
        </p:nvSpPr>
        <p:spPr>
          <a:xfrm>
            <a:off x="2384839" y="1027176"/>
            <a:ext cx="7623882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2500"/>
              <a:t>변수 이름을 짓는 규칙: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네이밍 룰</a:t>
            </a:r>
            <a:r>
              <a:rPr sz="2500"/>
              <a:t>(naming rules)</a:t>
            </a:r>
          </a:p>
        </p:txBody>
      </p:sp>
      <p:grpSp>
        <p:nvGrpSpPr>
          <p:cNvPr id="321" name="'규칙'이란  반드시 지켜야 하는 것"/>
          <p:cNvGrpSpPr/>
          <p:nvPr/>
        </p:nvGrpSpPr>
        <p:grpSpPr>
          <a:xfrm>
            <a:off x="2129291" y="2292768"/>
            <a:ext cx="7933418" cy="829735"/>
            <a:chOff x="0" y="0"/>
            <a:chExt cx="15866834" cy="1659468"/>
          </a:xfrm>
        </p:grpSpPr>
        <p:sp>
          <p:nvSpPr>
            <p:cNvPr id="320" name="'규칙'이란  반드시 지켜야 하는 것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/>
                <a:t>'규칙'</a:t>
              </a:r>
              <a:r>
                <a:rPr sz="2500">
                  <a:sym typeface="Noto Sans KR Regular"/>
                </a:rPr>
                <a:t>이란  </a:t>
              </a:r>
              <a:r>
                <a:rPr sz="2500"/>
                <a:t>반드시 지켜야 하는 것</a:t>
              </a:r>
            </a:p>
          </p:txBody>
        </p:sp>
        <p:pic>
          <p:nvPicPr>
            <p:cNvPr id="319" name="'규칙'이란  반드시 지켜야 하는 것 '규칙'이란  반드시 지켜야 하는 것" descr="'규칙'이란  반드시 지켜야 하는 것 '규칙'이란  반드시 지켜야 하는 것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1659469"/>
            </a:xfrm>
            <a:prstGeom prst="rect">
              <a:avLst/>
            </a:prstGeom>
            <a:effectLst/>
          </p:spPr>
        </p:pic>
      </p:grpSp>
      <p:grpSp>
        <p:nvGrpSpPr>
          <p:cNvPr id="324" name="'네이밍 룰'이란  변수 이름을 지을 때 반드시 지켜야 하는 것"/>
          <p:cNvGrpSpPr/>
          <p:nvPr/>
        </p:nvGrpSpPr>
        <p:grpSpPr>
          <a:xfrm>
            <a:off x="2129291" y="3797097"/>
            <a:ext cx="7933418" cy="829735"/>
            <a:chOff x="0" y="0"/>
            <a:chExt cx="15866834" cy="1659469"/>
          </a:xfrm>
        </p:grpSpPr>
        <p:sp>
          <p:nvSpPr>
            <p:cNvPr id="323" name="'네이밍 룰'이란  변수 이름을 지을 때 반드시 지켜야 하는 것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/>
                <a:t>'네이밍 룰'</a:t>
              </a:r>
              <a:r>
                <a:rPr sz="2500">
                  <a:sym typeface="Noto Sans KR Regular"/>
                </a:rPr>
                <a:t>이란  변수 이름을 지을 때 </a:t>
              </a:r>
              <a:r>
                <a:rPr sz="2500"/>
                <a:t>반드시 지켜야 하는 것</a:t>
              </a:r>
            </a:p>
          </p:txBody>
        </p:sp>
        <p:pic>
          <p:nvPicPr>
            <p:cNvPr id="322" name="'네이밍 룰'이란  변수 이름을 지을 때 반드시 지켜야 하는 것 '네이밍 룰'이란  변수 이름을 지을 때 반드시 지켜야 하는 것" descr="'네이밍 룰'이란  변수 이름을 지을 때 반드시 지켜야 하는 것 '네이밍 룰'이란  변수 이름을 지을 때 반드시 지켜야 하는 것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5866835" cy="1659471"/>
            </a:xfrm>
            <a:prstGeom prst="rect">
              <a:avLst/>
            </a:prstGeom>
            <a:effectLst/>
          </p:spPr>
        </p:pic>
      </p:grpSp>
      <p:grpSp>
        <p:nvGrpSpPr>
          <p:cNvPr id="327" name="네이밍 룰은 프로그래밍 언어별로 조금씩 다름"/>
          <p:cNvGrpSpPr/>
          <p:nvPr/>
        </p:nvGrpSpPr>
        <p:grpSpPr>
          <a:xfrm>
            <a:off x="2129291" y="5301426"/>
            <a:ext cx="7933418" cy="829735"/>
            <a:chOff x="0" y="0"/>
            <a:chExt cx="15866834" cy="1659469"/>
          </a:xfrm>
        </p:grpSpPr>
        <p:sp>
          <p:nvSpPr>
            <p:cNvPr id="326" name="네이밍 룰은 프로그래밍 언어별로 조금씩 다름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/>
              </a:pPr>
              <a:r>
                <a:rPr sz="2500"/>
                <a:t>네이밍 룰은 </a:t>
              </a:r>
              <a:r>
                <a:rPr sz="2500">
                  <a:latin typeface="+mj-lt"/>
                  <a:ea typeface="+mj-ea"/>
                  <a:cs typeface="+mj-cs"/>
                  <a:sym typeface="Noto Sans KR Bold"/>
                </a:rPr>
                <a:t>프로그래밍 언어별로</a:t>
              </a:r>
              <a:r>
                <a:rPr sz="2500"/>
                <a:t> 조금씩 </a:t>
              </a:r>
              <a:r>
                <a:rPr sz="2500">
                  <a:latin typeface="+mj-lt"/>
                  <a:ea typeface="+mj-ea"/>
                  <a:cs typeface="+mj-cs"/>
                  <a:sym typeface="Noto Sans KR Bold"/>
                </a:rPr>
                <a:t>다름</a:t>
              </a:r>
            </a:p>
          </p:txBody>
        </p:sp>
        <p:pic>
          <p:nvPicPr>
            <p:cNvPr id="325" name="네이밍 룰은 프로그래밍 언어별로 조금씩 다름 네이밍 룰은 프로그래밍 언어별로 조금씩 다름" descr="네이밍 룰은 프로그래밍 언어별로 조금씩 다름 네이밍 룰은 프로그래밍 언어별로 조금씩 다름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5866835" cy="165947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>
            <a:extLst>
              <a:ext uri="{FF2B5EF4-FFF2-40B4-BE49-F238E27FC236}">
                <a16:creationId xmlns:a16="http://schemas.microsoft.com/office/drawing/2014/main" id="{2F03E89F-DDFA-A1DD-D1A8-CBD007F24C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조건문</a:t>
            </a:r>
            <a:endParaRPr lang="en-US" altLang="ko-KR" sz="2400" dirty="0">
              <a:solidFill>
                <a:schemeClr val="accent2"/>
              </a:solidFill>
            </a:endParaRPr>
          </a:p>
          <a:p>
            <a:pPr lvl="1"/>
            <a:r>
              <a:rPr lang="ko-KR" altLang="en-US" sz="1800" dirty="0"/>
              <a:t>조건에 따라 코드 실행하거나 </a:t>
            </a:r>
            <a:r>
              <a:rPr lang="en-US" altLang="ko-KR" sz="1800" dirty="0"/>
              <a:t>/ </a:t>
            </a:r>
            <a:r>
              <a:rPr lang="ko-KR" altLang="en-US" sz="1800" dirty="0"/>
              <a:t>실행하지 않도록 만드는 구문</a:t>
            </a:r>
            <a:endParaRPr lang="en-US" altLang="ko-KR" sz="1800" dirty="0"/>
          </a:p>
          <a:p>
            <a:pPr lvl="1"/>
            <a:r>
              <a:rPr lang="ko-KR" altLang="en-US" sz="1800" dirty="0"/>
              <a:t>코드의 실행 흐름 변경 </a:t>
            </a:r>
            <a:r>
              <a:rPr lang="en-US" altLang="ko-KR" sz="1800" dirty="0"/>
              <a:t>(</a:t>
            </a:r>
            <a:r>
              <a:rPr lang="ko-KR" altLang="en-US" sz="1800" dirty="0"/>
              <a:t>조건 분기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r>
              <a:rPr lang="ko-KR" altLang="en-US" sz="2400" dirty="0"/>
              <a:t>기본 형태</a:t>
            </a:r>
            <a:endParaRPr lang="en-US" altLang="ko-KR" sz="2400" dirty="0"/>
          </a:p>
          <a:p>
            <a:pPr lvl="1"/>
            <a:endParaRPr lang="ko-KR" altLang="en-US" sz="1800" dirty="0"/>
          </a:p>
        </p:txBody>
      </p:sp>
      <p:pic>
        <p:nvPicPr>
          <p:cNvPr id="14340" name="Picture 2">
            <a:extLst>
              <a:ext uri="{FF2B5EF4-FFF2-40B4-BE49-F238E27FC236}">
                <a16:creationId xmlns:a16="http://schemas.microsoft.com/office/drawing/2014/main" id="{24FF8253-F312-D2B9-7FC7-F9768C38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9" y="2590800"/>
            <a:ext cx="24669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>
            <a:extLst>
              <a:ext uri="{FF2B5EF4-FFF2-40B4-BE49-F238E27FC236}">
                <a16:creationId xmlns:a16="http://schemas.microsoft.com/office/drawing/2014/main" id="{88615869-A58A-4459-B3B0-5264D232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200401"/>
            <a:ext cx="2695575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4">
            <a:extLst>
              <a:ext uri="{FF2B5EF4-FFF2-40B4-BE49-F238E27FC236}">
                <a16:creationId xmlns:a16="http://schemas.microsoft.com/office/drawing/2014/main" id="{91024A10-E7D2-55C7-8FA2-A963377E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6" y="4405314"/>
            <a:ext cx="1343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5">
            <a:extLst>
              <a:ext uri="{FF2B5EF4-FFF2-40B4-BE49-F238E27FC236}">
                <a16:creationId xmlns:a16="http://schemas.microsoft.com/office/drawing/2014/main" id="{59E8D394-163D-C6F4-EFDE-E6BAE1E6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6" y="5205413"/>
            <a:ext cx="14192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6">
            <a:extLst>
              <a:ext uri="{FF2B5EF4-FFF2-40B4-BE49-F238E27FC236}">
                <a16:creationId xmlns:a16="http://schemas.microsoft.com/office/drawing/2014/main" id="{848F528F-8528-0414-044F-FD924C4EA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5972175"/>
            <a:ext cx="13144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>
            <a:extLst>
              <a:ext uri="{FF2B5EF4-FFF2-40B4-BE49-F238E27FC236}">
                <a16:creationId xmlns:a16="http://schemas.microsoft.com/office/drawing/2014/main" id="{0086D782-B0AF-F8CF-3DB9-723C797B8452}"/>
              </a:ext>
            </a:extLst>
          </p:cNvPr>
          <p:cNvSpPr/>
          <p:nvPr/>
        </p:nvSpPr>
        <p:spPr>
          <a:xfrm>
            <a:off x="4981575" y="5157788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>
            <a:extLst>
              <a:ext uri="{FF2B5EF4-FFF2-40B4-BE49-F238E27FC236}">
                <a16:creationId xmlns:a16="http://schemas.microsoft.com/office/drawing/2014/main" id="{269FEE62-5954-374B-2AA3-F1040790C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활용</a:t>
            </a:r>
            <a:endParaRPr lang="en-US" altLang="ko-KR" sz="24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현재 날짜</a:t>
            </a:r>
            <a:r>
              <a:rPr lang="en-US" altLang="ko-KR" sz="1800" dirty="0"/>
              <a:t>/</a:t>
            </a:r>
            <a:r>
              <a:rPr lang="ko-KR" altLang="en-US" sz="1800" dirty="0"/>
              <a:t>시간 출력</a:t>
            </a:r>
            <a:endParaRPr lang="en-US" altLang="ko-KR" sz="1800" dirty="0"/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07A9C5BF-63EA-9001-C5B2-37B0A78C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2286000"/>
            <a:ext cx="376237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>
            <a:extLst>
              <a:ext uri="{FF2B5EF4-FFF2-40B4-BE49-F238E27FC236}">
                <a16:creationId xmlns:a16="http://schemas.microsoft.com/office/drawing/2014/main" id="{7726051E-0977-6F1D-D3E4-CDAC32EA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94039"/>
            <a:ext cx="17526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>
            <a:extLst>
              <a:ext uri="{FF2B5EF4-FFF2-40B4-BE49-F238E27FC236}">
                <a16:creationId xmlns:a16="http://schemas.microsoft.com/office/drawing/2014/main" id="{FB0161FD-42FB-5C45-AA42-20057F9E95B5}"/>
              </a:ext>
            </a:extLst>
          </p:cNvPr>
          <p:cNvSpPr/>
          <p:nvPr/>
        </p:nvSpPr>
        <p:spPr>
          <a:xfrm>
            <a:off x="6477000" y="4238625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>
            <a:extLst>
              <a:ext uri="{FF2B5EF4-FFF2-40B4-BE49-F238E27FC236}">
                <a16:creationId xmlns:a16="http://schemas.microsoft.com/office/drawing/2014/main" id="{52E08A33-8BAC-0725-ECD2-EAA48F2E30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/>
              <a:t>오전</a:t>
            </a:r>
            <a:r>
              <a:rPr lang="en-US" altLang="ko-KR"/>
              <a:t>/</a:t>
            </a:r>
            <a:r>
              <a:rPr lang="ko-KR" altLang="en-US"/>
              <a:t>오후 구분</a:t>
            </a:r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14093CA7-DF96-4A01-764C-6EC5E282B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635793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3">
            <a:extLst>
              <a:ext uri="{FF2B5EF4-FFF2-40B4-BE49-F238E27FC236}">
                <a16:creationId xmlns:a16="http://schemas.microsoft.com/office/drawing/2014/main" id="{5317442D-DD99-74DF-7387-7B7CC721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786438"/>
            <a:ext cx="4673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>
            <a:extLst>
              <a:ext uri="{FF2B5EF4-FFF2-40B4-BE49-F238E27FC236}">
                <a16:creationId xmlns:a16="http://schemas.microsoft.com/office/drawing/2014/main" id="{34CED397-1AFC-6633-4166-D92612889785}"/>
              </a:ext>
            </a:extLst>
          </p:cNvPr>
          <p:cNvSpPr/>
          <p:nvPr/>
        </p:nvSpPr>
        <p:spPr>
          <a:xfrm>
            <a:off x="4729163" y="5938838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>
            <a:extLst>
              <a:ext uri="{FF2B5EF4-FFF2-40B4-BE49-F238E27FC236}">
                <a16:creationId xmlns:a16="http://schemas.microsoft.com/office/drawing/2014/main" id="{017B8348-EB8C-B43E-DF19-CB093473FE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/>
              <a:t>계절 구분</a:t>
            </a:r>
          </a:p>
        </p:txBody>
      </p:sp>
      <p:sp>
        <p:nvSpPr>
          <p:cNvPr id="17411" name="제목 2">
            <a:extLst>
              <a:ext uri="{FF2B5EF4-FFF2-40B4-BE49-F238E27FC236}">
                <a16:creationId xmlns:a16="http://schemas.microsoft.com/office/drawing/2014/main" id="{E38A8C23-EB84-5039-B39E-BA65ED2F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if </a:t>
            </a:r>
            <a:r>
              <a:rPr lang="ko-KR" altLang="en-US"/>
              <a:t>조건문</a:t>
            </a: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034DB0D4-0EBE-4380-8127-72242E55F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1"/>
            <a:ext cx="4800600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076C4B7C-F6AB-5B4B-29A2-AC2B78BA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6019800"/>
            <a:ext cx="45862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>
            <a:extLst>
              <a:ext uri="{FF2B5EF4-FFF2-40B4-BE49-F238E27FC236}">
                <a16:creationId xmlns:a16="http://schemas.microsoft.com/office/drawing/2014/main" id="{4BBFAB09-75C4-4EA0-3D8F-04DEF8BB8A1B}"/>
              </a:ext>
            </a:extLst>
          </p:cNvPr>
          <p:cNvSpPr/>
          <p:nvPr/>
        </p:nvSpPr>
        <p:spPr>
          <a:xfrm>
            <a:off x="4818063" y="6132513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>
            <a:extLst>
              <a:ext uri="{FF2B5EF4-FFF2-40B4-BE49-F238E27FC236}">
                <a16:creationId xmlns:a16="http://schemas.microsoft.com/office/drawing/2014/main" id="{14570EED-951B-FC75-1213-95D640FC0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컴퓨터의 조건</a:t>
            </a:r>
            <a:endParaRPr lang="en-US" altLang="ko-KR" sz="2400" dirty="0"/>
          </a:p>
          <a:p>
            <a:pPr lvl="1"/>
            <a:r>
              <a:rPr lang="ko-KR" altLang="en-US" sz="1800" dirty="0"/>
              <a:t>프로그래밍에서 우리의 기존 생각과 다른 것이 더 효율적일 수 있다</a:t>
            </a:r>
            <a:endParaRPr lang="en-US" altLang="ko-KR" sz="1800" dirty="0"/>
          </a:p>
          <a:p>
            <a:pPr lvl="1"/>
            <a:r>
              <a:rPr lang="ko-KR" altLang="en-US" sz="1800" dirty="0"/>
              <a:t>다양한 코드를 많이 공부하자</a:t>
            </a:r>
            <a:endParaRPr lang="en-US" altLang="ko-KR" sz="1800" dirty="0"/>
          </a:p>
          <a:p>
            <a:pPr lvl="2"/>
            <a:r>
              <a:rPr lang="ko-KR" altLang="en-US" sz="1400" dirty="0"/>
              <a:t>알고리즘 공부 등</a:t>
            </a:r>
            <a:endParaRPr lang="en-US" altLang="ko-KR" sz="1400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C643B048-6F1C-5FE9-B7D2-56BD90B7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2971801"/>
            <a:ext cx="5334000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>
            <a:extLst>
              <a:ext uri="{FF2B5EF4-FFF2-40B4-BE49-F238E27FC236}">
                <a16:creationId xmlns:a16="http://schemas.microsoft.com/office/drawing/2014/main" id="{68B3499A-74D3-A5C9-6554-1BFE6DFA7A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en-US" altLang="ko-KR"/>
              <a:t>Ex) </a:t>
            </a:r>
            <a:r>
              <a:rPr lang="ko-KR" altLang="en-US"/>
              <a:t>짝수</a:t>
            </a:r>
            <a:r>
              <a:rPr lang="en-US" altLang="ko-KR"/>
              <a:t>/</a:t>
            </a:r>
            <a:r>
              <a:rPr lang="ko-KR" altLang="en-US"/>
              <a:t>홀수 구분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9B2CD1E8-7851-8A3C-6A99-92677A7D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397000"/>
            <a:ext cx="48482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2">
            <a:extLst>
              <a:ext uri="{FF2B5EF4-FFF2-40B4-BE49-F238E27FC236}">
                <a16:creationId xmlns:a16="http://schemas.microsoft.com/office/drawing/2014/main" id="{B2CCD94C-5A7D-AD6D-DC27-9EB8F76A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9" y="5562600"/>
            <a:ext cx="160337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">
            <a:extLst>
              <a:ext uri="{FF2B5EF4-FFF2-40B4-BE49-F238E27FC236}">
                <a16:creationId xmlns:a16="http://schemas.microsoft.com/office/drawing/2014/main" id="{A8C2B317-2C8A-B330-E1E6-FF8F9FC9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74851"/>
            <a:ext cx="3276600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왼쪽/오른쪽/위쪽 화살표 8">
            <a:extLst>
              <a:ext uri="{FF2B5EF4-FFF2-40B4-BE49-F238E27FC236}">
                <a16:creationId xmlns:a16="http://schemas.microsoft.com/office/drawing/2014/main" id="{B0CE8BBF-E9CA-E8CD-15F6-EBA8B6B05F74}"/>
              </a:ext>
            </a:extLst>
          </p:cNvPr>
          <p:cNvSpPr/>
          <p:nvPr/>
        </p:nvSpPr>
        <p:spPr>
          <a:xfrm rot="10800000">
            <a:off x="5257801" y="4419601"/>
            <a:ext cx="1852613" cy="919163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464" name="TextBox 9">
            <a:extLst>
              <a:ext uri="{FF2B5EF4-FFF2-40B4-BE49-F238E27FC236}">
                <a16:creationId xmlns:a16="http://schemas.microsoft.com/office/drawing/2014/main" id="{0FD93195-8F13-E2F9-4C4B-98461232F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5467350"/>
            <a:ext cx="1828800" cy="400110"/>
          </a:xfrm>
          <a:prstGeom prst="rect">
            <a:avLst/>
          </a:prstGeom>
          <a:noFill/>
          <a:ln w="2540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B1AE6B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ADB9AD"/>
              </a:buClr>
              <a:buChar char="•"/>
              <a:defRPr sz="1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>
            <a:extLst>
              <a:ext uri="{FF2B5EF4-FFF2-40B4-BE49-F238E27FC236}">
                <a16:creationId xmlns:a16="http://schemas.microsoft.com/office/drawing/2014/main" id="{067C53F4-F6C2-E7E6-CAF7-A1179813A6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</a:rPr>
              <a:t>if else </a:t>
            </a:r>
            <a:r>
              <a:rPr lang="ko-KR" altLang="en-US" sz="2400" dirty="0">
                <a:solidFill>
                  <a:schemeClr val="accent2"/>
                </a:solidFill>
              </a:rPr>
              <a:t>조건문</a:t>
            </a:r>
            <a:endParaRPr lang="en-US" altLang="ko-KR" sz="2400" dirty="0">
              <a:solidFill>
                <a:schemeClr val="accent2"/>
              </a:solidFill>
            </a:endParaRPr>
          </a:p>
          <a:p>
            <a:pPr lvl="1"/>
            <a:r>
              <a:rPr lang="en-US" altLang="ko-KR" sz="1800" dirty="0"/>
              <a:t>if </a:t>
            </a:r>
            <a:r>
              <a:rPr lang="ko-KR" altLang="en-US" sz="1800" dirty="0"/>
              <a:t>조건문 뒤에 </a:t>
            </a:r>
            <a:r>
              <a:rPr lang="en-US" altLang="ko-KR" sz="1800" dirty="0"/>
              <a:t>else </a:t>
            </a:r>
            <a:r>
              <a:rPr lang="ko-KR" altLang="en-US" sz="1800" dirty="0"/>
              <a:t>조건문 붙여 사용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400" dirty="0"/>
              <a:t>if </a:t>
            </a:r>
            <a:r>
              <a:rPr lang="ko-KR" altLang="en-US" sz="2400" dirty="0"/>
              <a:t>조건문만 사용할 경우</a:t>
            </a:r>
            <a:endParaRPr lang="en-US" altLang="ko-KR" sz="2400" dirty="0"/>
          </a:p>
          <a:p>
            <a:pPr lvl="1"/>
            <a:r>
              <a:rPr lang="ko-KR" altLang="en-US" sz="1800" dirty="0"/>
              <a:t>불필요한 구분 절차</a:t>
            </a:r>
          </a:p>
        </p:txBody>
      </p:sp>
      <p:pic>
        <p:nvPicPr>
          <p:cNvPr id="20484" name="Picture 3">
            <a:extLst>
              <a:ext uri="{FF2B5EF4-FFF2-40B4-BE49-F238E27FC236}">
                <a16:creationId xmlns:a16="http://schemas.microsoft.com/office/drawing/2014/main" id="{CE7DA740-5D8C-5DA7-A45D-504BBABA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124200"/>
            <a:ext cx="3556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>
            <a:extLst>
              <a:ext uri="{FF2B5EF4-FFF2-40B4-BE49-F238E27FC236}">
                <a16:creationId xmlns:a16="http://schemas.microsoft.com/office/drawing/2014/main" id="{BC6321A7-747A-6520-45AD-5C05ED8E5B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</a:rPr>
              <a:t>else </a:t>
            </a:r>
            <a:r>
              <a:rPr lang="ko-KR" altLang="en-US" sz="2400" dirty="0">
                <a:solidFill>
                  <a:schemeClr val="accent2"/>
                </a:solidFill>
              </a:rPr>
              <a:t>조건문 </a:t>
            </a:r>
            <a:r>
              <a:rPr lang="ko-KR" altLang="en-US" sz="2400" dirty="0"/>
              <a:t>활용</a:t>
            </a:r>
            <a:endParaRPr lang="en-US" altLang="ko-KR" sz="2400" dirty="0"/>
          </a:p>
          <a:p>
            <a:pPr lvl="1"/>
            <a:r>
              <a:rPr lang="en-US" altLang="ko-KR" sz="1800" dirty="0"/>
              <a:t>if </a:t>
            </a:r>
            <a:r>
              <a:rPr lang="ko-KR" altLang="en-US" sz="1800" dirty="0"/>
              <a:t>조건문의 조건이 거짓일 때 실행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3A546A8B-9D3F-9E39-5901-24E2E688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143000"/>
            <a:ext cx="2952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>
            <a:extLst>
              <a:ext uri="{FF2B5EF4-FFF2-40B4-BE49-F238E27FC236}">
                <a16:creationId xmlns:a16="http://schemas.microsoft.com/office/drawing/2014/main" id="{4279D113-3DA8-7F8C-E80B-C1C585633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1849438"/>
            <a:ext cx="48768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4">
            <a:extLst>
              <a:ext uri="{FF2B5EF4-FFF2-40B4-BE49-F238E27FC236}">
                <a16:creationId xmlns:a16="http://schemas.microsoft.com/office/drawing/2014/main" id="{6BF4B2B9-ACC6-AA1D-A4C7-8EEE549B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6" y="4148139"/>
            <a:ext cx="18764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>
            <a:extLst>
              <a:ext uri="{FF2B5EF4-FFF2-40B4-BE49-F238E27FC236}">
                <a16:creationId xmlns:a16="http://schemas.microsoft.com/office/drawing/2014/main" id="{97241043-AED7-8031-9544-D7B1A5A3E6B9}"/>
              </a:ext>
            </a:extLst>
          </p:cNvPr>
          <p:cNvSpPr/>
          <p:nvPr/>
        </p:nvSpPr>
        <p:spPr>
          <a:xfrm>
            <a:off x="7162800" y="4419600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>
            <a:extLst>
              <a:ext uri="{FF2B5EF4-FFF2-40B4-BE49-F238E27FC236}">
                <a16:creationId xmlns:a16="http://schemas.microsoft.com/office/drawing/2014/main" id="{419B8F53-DE47-FE4B-5690-19EF36F112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if </a:t>
            </a:r>
            <a:r>
              <a:rPr lang="ko-KR" altLang="en-US" sz="2400" dirty="0"/>
              <a:t>조건문과 </a:t>
            </a:r>
            <a:r>
              <a:rPr lang="en-US" altLang="ko-KR" sz="2400" dirty="0"/>
              <a:t>else </a:t>
            </a:r>
            <a:r>
              <a:rPr lang="ko-KR" altLang="en-US" sz="2400" dirty="0"/>
              <a:t>구문 사이에 입력</a:t>
            </a:r>
            <a:endParaRPr lang="en-US" altLang="ko-KR" sz="2400" dirty="0"/>
          </a:p>
          <a:p>
            <a:pPr lvl="1"/>
            <a:r>
              <a:rPr lang="ko-KR" altLang="en-US" sz="1800" dirty="0"/>
              <a:t>두 가지만으로 구분되지 않는 조건</a:t>
            </a:r>
            <a:endParaRPr lang="en-US" altLang="ko-KR" sz="1800" dirty="0"/>
          </a:p>
          <a:p>
            <a:pPr lvl="1"/>
            <a:r>
              <a:rPr lang="en-US" altLang="ko-KR" sz="1800" dirty="0"/>
              <a:t>3</a:t>
            </a:r>
            <a:r>
              <a:rPr lang="ko-KR" altLang="en-US" sz="1800" dirty="0"/>
              <a:t>개 이상 조건 연결해서 사용하는 경우</a:t>
            </a: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68B6E33F-DE3F-DAAC-7C09-3120851B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1152526"/>
            <a:ext cx="28670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>
            <a:extLst>
              <a:ext uri="{FF2B5EF4-FFF2-40B4-BE49-F238E27FC236}">
                <a16:creationId xmlns:a16="http://schemas.microsoft.com/office/drawing/2014/main" id="{2E64E7FD-FE1A-2E8D-98EC-44A7CA72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1"/>
            <a:ext cx="3309938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4">
            <a:extLst>
              <a:ext uri="{FF2B5EF4-FFF2-40B4-BE49-F238E27FC236}">
                <a16:creationId xmlns:a16="http://schemas.microsoft.com/office/drawing/2014/main" id="{9A4540D2-5C00-0F6A-B480-E6C2726E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5176"/>
            <a:ext cx="289560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5">
            <a:extLst>
              <a:ext uri="{FF2B5EF4-FFF2-40B4-BE49-F238E27FC236}">
                <a16:creationId xmlns:a16="http://schemas.microsoft.com/office/drawing/2014/main" id="{08DB79B8-1CB6-2ED7-57A8-F3256E990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286000"/>
            <a:ext cx="176213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6">
            <a:extLst>
              <a:ext uri="{FF2B5EF4-FFF2-40B4-BE49-F238E27FC236}">
                <a16:creationId xmlns:a16="http://schemas.microsoft.com/office/drawing/2014/main" id="{46B92D1E-EA90-B3AF-C051-98F9CE35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5322889"/>
            <a:ext cx="27924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>
            <a:extLst>
              <a:ext uri="{FF2B5EF4-FFF2-40B4-BE49-F238E27FC236}">
                <a16:creationId xmlns:a16="http://schemas.microsoft.com/office/drawing/2014/main" id="{1B7374AD-642B-F70C-3661-8A834D2ACCE8}"/>
              </a:ext>
            </a:extLst>
          </p:cNvPr>
          <p:cNvSpPr/>
          <p:nvPr/>
        </p:nvSpPr>
        <p:spPr>
          <a:xfrm>
            <a:off x="6149975" y="5462588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>
            <a:extLst>
              <a:ext uri="{FF2B5EF4-FFF2-40B4-BE49-F238E27FC236}">
                <a16:creationId xmlns:a16="http://schemas.microsoft.com/office/drawing/2014/main" id="{98F343F3-4F05-7AA3-7572-F797A3BA24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9372600" cy="571500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다음 코드 실행 결과를 예측하세요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다음 중첩 조건문에 논리 연산자를 적용해 하나의 </a:t>
            </a:r>
            <a:r>
              <a:rPr lang="en-US" altLang="ko-KR" sz="1800" dirty="0"/>
              <a:t>if </a:t>
            </a:r>
            <a:r>
              <a:rPr lang="ko-KR" altLang="en-US" sz="1800" dirty="0"/>
              <a:t>조건문으로 만드세요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사용자에게 태어난 연도를 입력 받아 그 해의 띠를 출력하는 프로그램을 작성하세요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9325A8C0-D7D8-04D9-7F23-ACFC6071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4" y="1220788"/>
            <a:ext cx="64389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104A50EA-0EB1-FB13-57A3-FE127E806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4" y="4262438"/>
            <a:ext cx="448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파이썬에서 변수 이름을 짓는 규칙 (1/2)"/>
          <p:cNvSpPr txBox="1"/>
          <p:nvPr/>
        </p:nvSpPr>
        <p:spPr>
          <a:xfrm>
            <a:off x="2369361" y="1027176"/>
            <a:ext cx="791082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파이썬</a:t>
            </a:r>
            <a:r>
              <a:rPr sz="2500"/>
              <a:t>에서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변수 이름을 짓는 규칙 </a:t>
            </a:r>
            <a:r>
              <a:rPr sz="2500"/>
              <a:t>(1/2)</a:t>
            </a:r>
          </a:p>
        </p:txBody>
      </p:sp>
      <p:grpSp>
        <p:nvGrpSpPr>
          <p:cNvPr id="334" name="숫자로 시작 ❌…"/>
          <p:cNvGrpSpPr/>
          <p:nvPr/>
        </p:nvGrpSpPr>
        <p:grpSpPr>
          <a:xfrm>
            <a:off x="2129291" y="2155173"/>
            <a:ext cx="7933418" cy="3051773"/>
            <a:chOff x="0" y="0"/>
            <a:chExt cx="15866834" cy="6103544"/>
          </a:xfrm>
        </p:grpSpPr>
        <p:pic>
          <p:nvPicPr>
            <p:cNvPr id="332" name="숫자로 시작 ❌… 숫자로 시작 ❌공백 사용 ❌특수 문자는 오직(only) 밑줄(_)만 ⭕️키워드(keyword) ❌" descr="숫자로 시작 ❌… 숫자로 시작 ❌공백 사용 ❌특수 문자는 오직(only) 밑줄(_)만 ⭕️키워드(keyword) ❌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6103545"/>
            </a:xfrm>
            <a:prstGeom prst="rect">
              <a:avLst/>
            </a:prstGeom>
            <a:effectLst/>
          </p:spPr>
        </p:pic>
        <p:sp>
          <p:nvSpPr>
            <p:cNvPr id="333" name="숫자로 시작 ❌…"/>
            <p:cNvSpPr/>
            <p:nvPr/>
          </p:nvSpPr>
          <p:spPr>
            <a:xfrm>
              <a:off x="50800" y="50800"/>
              <a:ext cx="15765235" cy="6001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dirty="0" err="1">
                  <a:solidFill>
                    <a:srgbClr val="DD9043"/>
                  </a:solidFill>
                </a:rPr>
                <a:t>숫자</a:t>
              </a:r>
              <a:r>
                <a:rPr sz="2500" dirty="0" err="1"/>
                <a:t>로</a:t>
              </a:r>
              <a:r>
                <a:rPr sz="2500" dirty="0"/>
                <a:t> </a:t>
              </a:r>
              <a:r>
                <a:rPr sz="2500" dirty="0" err="1"/>
                <a:t>시작</a:t>
              </a:r>
              <a:endParaRPr sz="2500" dirty="0"/>
            </a:p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dirty="0" err="1">
                  <a:solidFill>
                    <a:srgbClr val="DD9043"/>
                  </a:solidFill>
                </a:rPr>
                <a:t>공백</a:t>
              </a:r>
              <a:r>
                <a:rPr sz="2500" dirty="0"/>
                <a:t> </a:t>
              </a:r>
              <a:r>
                <a:rPr sz="2500" dirty="0" err="1"/>
                <a:t>사용</a:t>
              </a:r>
              <a:endParaRPr sz="2500" dirty="0"/>
            </a:p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dirty="0" err="1"/>
                <a:t>특수</a:t>
              </a:r>
              <a:r>
                <a:rPr sz="2500" dirty="0"/>
                <a:t> </a:t>
              </a:r>
              <a:r>
                <a:rPr sz="2500" dirty="0" err="1"/>
                <a:t>문자는</a:t>
              </a:r>
              <a:r>
                <a:rPr sz="2500" dirty="0"/>
                <a:t> </a:t>
              </a:r>
              <a:r>
                <a:rPr sz="2500" dirty="0" err="1"/>
                <a:t>오직</a:t>
              </a:r>
              <a:r>
                <a:rPr sz="2500" dirty="0"/>
                <a:t>(only) </a:t>
              </a:r>
              <a:r>
                <a:rPr sz="2500" dirty="0" err="1">
                  <a:solidFill>
                    <a:srgbClr val="DD9043"/>
                  </a:solidFill>
                </a:rPr>
                <a:t>밑줄</a:t>
              </a:r>
              <a:r>
                <a:rPr sz="2500" dirty="0">
                  <a:solidFill>
                    <a:srgbClr val="DD9043"/>
                  </a:solidFill>
                </a:rPr>
                <a:t>(_)</a:t>
              </a:r>
              <a:r>
                <a:rPr sz="2500" dirty="0"/>
                <a:t>만</a:t>
              </a:r>
            </a:p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 dirty="0" err="1">
                  <a:solidFill>
                    <a:srgbClr val="DD9043"/>
                  </a:solidFill>
                </a:rPr>
                <a:t>키워드</a:t>
              </a:r>
              <a:r>
                <a:rPr sz="2500" dirty="0"/>
                <a:t>(keyword)</a:t>
              </a:r>
            </a:p>
          </p:txBody>
        </p:sp>
      </p:grpSp>
      <p:sp>
        <p:nvSpPr>
          <p:cNvPr id="335" name="네이밍 룰을 지키지 않으면 프로그램이 오류(error)로 종료됨!"/>
          <p:cNvSpPr txBox="1"/>
          <p:nvPr/>
        </p:nvSpPr>
        <p:spPr>
          <a:xfrm>
            <a:off x="2870962" y="5688943"/>
            <a:ext cx="7012689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sz="2000"/>
              <a:t>네이밍 룰을 지키지 않으면 </a:t>
            </a:r>
            <a:r>
              <a:rPr sz="2000">
                <a:latin typeface="+mj-lt"/>
                <a:ea typeface="+mj-ea"/>
                <a:cs typeface="+mj-cs"/>
                <a:sym typeface="Noto Sans KR Bold"/>
              </a:rPr>
              <a:t>프로그램이 오류(error)로 종료됨!</a:t>
            </a: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671612DB-7580-4EBA-B527-8A1C8FB73017}"/>
              </a:ext>
            </a:extLst>
          </p:cNvPr>
          <p:cNvGrpSpPr/>
          <p:nvPr/>
        </p:nvGrpSpPr>
        <p:grpSpPr>
          <a:xfrm>
            <a:off x="4377064" y="2597314"/>
            <a:ext cx="529169" cy="529169"/>
            <a:chOff x="-179605" y="-179605"/>
            <a:chExt cx="1058337" cy="1058337"/>
          </a:xfrm>
        </p:grpSpPr>
        <p:pic>
          <p:nvPicPr>
            <p:cNvPr id="10" name="Line Line" descr="Line Line">
              <a:extLst>
                <a:ext uri="{FF2B5EF4-FFF2-40B4-BE49-F238E27FC236}">
                  <a16:creationId xmlns:a16="http://schemas.microsoft.com/office/drawing/2014/main" id="{BB205804-E277-487B-917F-9C2E7FB6BAE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11" name="Line Line" descr="Line Line">
              <a:extLst>
                <a:ext uri="{FF2B5EF4-FFF2-40B4-BE49-F238E27FC236}">
                  <a16:creationId xmlns:a16="http://schemas.microsoft.com/office/drawing/2014/main" id="{923C109C-225F-486D-A1F3-F8E27EFD7CC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grpSp>
        <p:nvGrpSpPr>
          <p:cNvPr id="12" name="Group">
            <a:extLst>
              <a:ext uri="{FF2B5EF4-FFF2-40B4-BE49-F238E27FC236}">
                <a16:creationId xmlns:a16="http://schemas.microsoft.com/office/drawing/2014/main" id="{D63507FA-E68D-4EEB-816F-085DC00EA1EB}"/>
              </a:ext>
            </a:extLst>
          </p:cNvPr>
          <p:cNvGrpSpPr/>
          <p:nvPr/>
        </p:nvGrpSpPr>
        <p:grpSpPr>
          <a:xfrm>
            <a:off x="4112479" y="3202349"/>
            <a:ext cx="529169" cy="529169"/>
            <a:chOff x="-179605" y="-179605"/>
            <a:chExt cx="1058337" cy="1058337"/>
          </a:xfrm>
        </p:grpSpPr>
        <p:pic>
          <p:nvPicPr>
            <p:cNvPr id="13" name="Line Line" descr="Line Line">
              <a:extLst>
                <a:ext uri="{FF2B5EF4-FFF2-40B4-BE49-F238E27FC236}">
                  <a16:creationId xmlns:a16="http://schemas.microsoft.com/office/drawing/2014/main" id="{B34F65D8-F08A-4820-8D5E-6FF55ADD642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14" name="Line Line" descr="Line Line">
              <a:extLst>
                <a:ext uri="{FF2B5EF4-FFF2-40B4-BE49-F238E27FC236}">
                  <a16:creationId xmlns:a16="http://schemas.microsoft.com/office/drawing/2014/main" id="{BC570EB6-DBA8-4CA7-BA38-E2A2F68BE7E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grpSp>
        <p:nvGrpSpPr>
          <p:cNvPr id="15" name="Group">
            <a:extLst>
              <a:ext uri="{FF2B5EF4-FFF2-40B4-BE49-F238E27FC236}">
                <a16:creationId xmlns:a16="http://schemas.microsoft.com/office/drawing/2014/main" id="{4CFF3E9C-6518-42DE-B050-9E8B259F16FF}"/>
              </a:ext>
            </a:extLst>
          </p:cNvPr>
          <p:cNvGrpSpPr/>
          <p:nvPr/>
        </p:nvGrpSpPr>
        <p:grpSpPr>
          <a:xfrm>
            <a:off x="5348868" y="4337882"/>
            <a:ext cx="529169" cy="529169"/>
            <a:chOff x="-179605" y="-179605"/>
            <a:chExt cx="1058337" cy="1058337"/>
          </a:xfrm>
        </p:grpSpPr>
        <p:pic>
          <p:nvPicPr>
            <p:cNvPr id="16" name="Line Line" descr="Line Line">
              <a:extLst>
                <a:ext uri="{FF2B5EF4-FFF2-40B4-BE49-F238E27FC236}">
                  <a16:creationId xmlns:a16="http://schemas.microsoft.com/office/drawing/2014/main" id="{0CDF8487-63A4-403C-A450-6DCB7C71501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17" name="Line Line" descr="Line Line">
              <a:extLst>
                <a:ext uri="{FF2B5EF4-FFF2-40B4-BE49-F238E27FC236}">
                  <a16:creationId xmlns:a16="http://schemas.microsoft.com/office/drawing/2014/main" id="{263FEA95-3347-4A82-88CB-7E791B9E1BD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pic>
        <p:nvPicPr>
          <p:cNvPr id="3" name="Circle Circle" descr="Circle Circle">
            <a:extLst>
              <a:ext uri="{FF2B5EF4-FFF2-40B4-BE49-F238E27FC236}">
                <a16:creationId xmlns:a16="http://schemas.microsoft.com/office/drawing/2014/main" id="{87E85ED9-9ADF-42D6-9070-756E4F72C80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88838" y="3787665"/>
            <a:ext cx="496647" cy="4966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1] </a:t>
            </a:r>
            <a:r>
              <a:rPr lang="ko-KR" altLang="en-US" dirty="0"/>
              <a:t>무지개 색상의 원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if </a:t>
            </a:r>
            <a:r>
              <a:rPr lang="ko-KR" altLang="en-US" dirty="0"/>
              <a:t>문을 사용해 </a:t>
            </a:r>
            <a:r>
              <a:rPr lang="ko-KR" altLang="en-US" dirty="0" err="1"/>
              <a:t>터틀</a:t>
            </a:r>
            <a:r>
              <a:rPr lang="ko-KR" altLang="en-US" dirty="0"/>
              <a:t> 그래픽에서 무지개 색상 의 원을 그리는 프로그램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0" y="1628801"/>
            <a:ext cx="4831848" cy="50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종합 계산기</a:t>
            </a:r>
            <a:endParaRPr lang="en-US" altLang="ko-KR" dirty="0"/>
          </a:p>
          <a:p>
            <a:pPr lvl="1"/>
            <a:r>
              <a:rPr lang="ko-KR" altLang="en-US" dirty="0"/>
              <a:t>기능이 두 가지인 종합 계산기 프로그램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41" y="1628801"/>
            <a:ext cx="84867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10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 err="1"/>
              <a:t>파이썬은</a:t>
            </a:r>
            <a:r>
              <a:rPr lang="ko-KR" altLang="en-US" dirty="0"/>
              <a:t> 들여쓰기가 매우 중요</a:t>
            </a:r>
            <a:r>
              <a:rPr lang="en-US" altLang="ko-KR" dirty="0"/>
              <a:t>. if </a:t>
            </a:r>
            <a:r>
              <a:rPr lang="ko-KR" altLang="en-US" dirty="0"/>
              <a:t>문 다음에 ‘실행할 문장’은 </a:t>
            </a:r>
            <a:r>
              <a:rPr lang="en-US" altLang="ko-KR" dirty="0"/>
              <a:t>if </a:t>
            </a:r>
            <a:r>
              <a:rPr lang="ko-KR" altLang="en-US" dirty="0"/>
              <a:t>문 다음 줄에서 들여쓰기를 해서 작성</a:t>
            </a:r>
            <a:r>
              <a:rPr lang="en-US" altLang="ko-KR" dirty="0"/>
              <a:t>. </a:t>
            </a:r>
            <a:r>
              <a:rPr lang="ko-KR" altLang="en-US" dirty="0"/>
              <a:t>들여쓰기 할 때는 </a:t>
            </a:r>
            <a:r>
              <a:rPr lang="en-US" altLang="ko-KR" dirty="0"/>
              <a:t>Tab </a:t>
            </a:r>
            <a:r>
              <a:rPr lang="ko-KR" altLang="en-US" dirty="0"/>
              <a:t>보다 </a:t>
            </a:r>
            <a:r>
              <a:rPr lang="en-US" altLang="ko-KR" dirty="0"/>
              <a:t>Space Bar </a:t>
            </a:r>
            <a:r>
              <a:rPr lang="ko-KR" altLang="en-US" dirty="0"/>
              <a:t>를 눌러 </a:t>
            </a:r>
            <a:r>
              <a:rPr lang="en-US" altLang="ko-KR" dirty="0"/>
              <a:t>4</a:t>
            </a:r>
            <a:r>
              <a:rPr lang="ko-KR" altLang="en-US" dirty="0"/>
              <a:t>칸 정도로 들여쓰기 권장</a:t>
            </a:r>
            <a:r>
              <a:rPr lang="en-US" altLang="ko-KR" dirty="0"/>
              <a:t>, </a:t>
            </a:r>
            <a:r>
              <a:rPr lang="ko-KR" altLang="en-US" dirty="0"/>
              <a:t>대화형 모드에서는 ‘실행할 문장’ 모두 끝나고 </a:t>
            </a:r>
            <a:r>
              <a:rPr lang="en-US" altLang="ko-KR" dirty="0"/>
              <a:t>Enter 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눌러야 </a:t>
            </a:r>
            <a:r>
              <a:rPr lang="en-US" altLang="ko-KR" dirty="0"/>
              <a:t>if </a:t>
            </a:r>
            <a:r>
              <a:rPr lang="ko-KR" altLang="en-US" dirty="0"/>
              <a:t>문이 끝나는 것으로 간주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1" y="3609020"/>
            <a:ext cx="7065785" cy="174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776" y="773706"/>
            <a:ext cx="2970355" cy="27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1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if </a:t>
            </a:r>
            <a:r>
              <a:rPr lang="ko-KR" altLang="en-US" dirty="0"/>
              <a:t>문 실행 과정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571" y="1358771"/>
            <a:ext cx="25812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94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조건이 참이고 실행할 문장이 </a:t>
            </a:r>
            <a:r>
              <a:rPr lang="en-US" altLang="ko-KR" dirty="0"/>
              <a:t>2</a:t>
            </a:r>
            <a:r>
              <a:rPr lang="ko-KR" altLang="en-US" dirty="0"/>
              <a:t>개일 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37" y="1178750"/>
            <a:ext cx="8123961" cy="354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36" y="4741977"/>
            <a:ext cx="8123961" cy="168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6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if </a:t>
            </a:r>
            <a:r>
              <a:rPr lang="ko-KR" altLang="en-US" dirty="0"/>
              <a:t>문에서 두 문장 이상을 실행하고자 할 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/>
              <a:t>들여쓰기 오류 예 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  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1" y="1178751"/>
            <a:ext cx="8166915" cy="3304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1" y="5447105"/>
            <a:ext cx="8166915" cy="99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138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if~else</a:t>
            </a:r>
            <a:r>
              <a:rPr lang="en-US" altLang="ko-KR" dirty="0"/>
              <a:t>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조건이 참일 때와 거짓일 때 실행할 문장이 다름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6" y="1178751"/>
            <a:ext cx="54578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65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39" y="804344"/>
            <a:ext cx="8228079" cy="301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95" y="2312011"/>
            <a:ext cx="3756323" cy="38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7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25" y="908720"/>
            <a:ext cx="854075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916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입력 숫자가 짝수인지 홀수인지 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조건이 참일 때와 거짓일 때 실행할 문장이 다름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66" y="1268761"/>
            <a:ext cx="8144795" cy="323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키워드(keyword)란?"/>
          <p:cNvSpPr txBox="1"/>
          <p:nvPr/>
        </p:nvSpPr>
        <p:spPr>
          <a:xfrm>
            <a:off x="4264994" y="1027176"/>
            <a:ext cx="335874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키워드</a:t>
            </a:r>
            <a:r>
              <a:rPr sz="2500"/>
              <a:t>(keyword)란?</a:t>
            </a:r>
          </a:p>
        </p:txBody>
      </p:sp>
      <p:grpSp>
        <p:nvGrpSpPr>
          <p:cNvPr id="342" name="프로그래밍 언어의 문법을 구성하는 용도로 사용하는 이름"/>
          <p:cNvGrpSpPr/>
          <p:nvPr/>
        </p:nvGrpSpPr>
        <p:grpSpPr>
          <a:xfrm>
            <a:off x="2129291" y="2093766"/>
            <a:ext cx="7933418" cy="829735"/>
            <a:chOff x="0" y="0"/>
            <a:chExt cx="15866834" cy="1659468"/>
          </a:xfrm>
        </p:grpSpPr>
        <p:sp>
          <p:nvSpPr>
            <p:cNvPr id="341" name="프로그래밍 언어의 문법을 구성하는 용도로 사용하는 이름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/>
              </a:pPr>
              <a:r>
                <a:rPr sz="2500"/>
                <a:t>프로그래밍 언어의 </a:t>
              </a:r>
              <a:r>
                <a:rPr sz="2500">
                  <a:latin typeface="+mj-lt"/>
                  <a:ea typeface="+mj-ea"/>
                  <a:cs typeface="+mj-cs"/>
                  <a:sym typeface="Noto Sans KR Bold"/>
                </a:rPr>
                <a:t>문법을 구성하는 용도로 사용</a:t>
              </a:r>
              <a:r>
                <a:rPr sz="2500"/>
                <a:t>하는 이름</a:t>
              </a:r>
            </a:p>
          </p:txBody>
        </p:sp>
        <p:pic>
          <p:nvPicPr>
            <p:cNvPr id="340" name="프로그래밍 언어의 문법을 구성하는 용도로 사용하는 이름 프로그래밍 언어의 문법을 구성하는 용도로 사용하는 이름" descr="프로그래밍 언어의 문법을 구성하는 용도로 사용하는 이름 프로그래밍 언어의 문법을 구성하는 용도로 사용하는 이름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1659469"/>
            </a:xfrm>
            <a:prstGeom prst="rect">
              <a:avLst/>
            </a:prstGeom>
            <a:effectLst/>
          </p:spPr>
        </p:pic>
      </p:grpSp>
      <p:grpSp>
        <p:nvGrpSpPr>
          <p:cNvPr id="345" name="파이썬은 총 35개의 키워드를 제공(버전별로 차이 있음)"/>
          <p:cNvGrpSpPr/>
          <p:nvPr/>
        </p:nvGrpSpPr>
        <p:grpSpPr>
          <a:xfrm>
            <a:off x="2129291" y="3211577"/>
            <a:ext cx="7933418" cy="829735"/>
            <a:chOff x="0" y="0"/>
            <a:chExt cx="15866834" cy="1659468"/>
          </a:xfrm>
        </p:grpSpPr>
        <p:sp>
          <p:nvSpPr>
            <p:cNvPr id="344" name="파이썬은 총 35개의 키워드를 제공(버전별로 차이 있음)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/>
              </a:pPr>
              <a:r>
                <a:rPr sz="2500"/>
                <a:t>파이썬은 총 </a:t>
              </a:r>
              <a:r>
                <a:rPr sz="2500">
                  <a:latin typeface="+mj-lt"/>
                  <a:ea typeface="+mj-ea"/>
                  <a:cs typeface="+mj-cs"/>
                  <a:sym typeface="Noto Sans KR Bold"/>
                </a:rPr>
                <a:t>35개의 키워드</a:t>
              </a:r>
              <a:r>
                <a:rPr sz="2500"/>
                <a:t>를 제공(버전별로 차이 있음)</a:t>
              </a:r>
            </a:p>
          </p:txBody>
        </p:sp>
        <p:pic>
          <p:nvPicPr>
            <p:cNvPr id="343" name="파이썬은 총 35개의 키워드를 제공(버전별로 차이 있음) 파이썬은 총 35개의 키워드를 제공(버전별로 차이 있음)" descr="파이썬은 총 35개의 키워드를 제공(버전별로 차이 있음) 파이썬은 총 35개의 키워드를 제공(버전별로 차이 있음)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1659469"/>
            </a:xfrm>
            <a:prstGeom prst="rect">
              <a:avLst/>
            </a:prstGeom>
            <a:effectLst/>
          </p:spPr>
        </p:pic>
      </p:grpSp>
      <p:pic>
        <p:nvPicPr>
          <p:cNvPr id="3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291" y="4167760"/>
            <a:ext cx="7933418" cy="1152991"/>
          </a:xfrm>
          <a:prstGeom prst="rect">
            <a:avLst/>
          </a:prstGeom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347" name="키워드는 변수 이름으로 사용할 수 없음!"/>
          <p:cNvSpPr txBox="1"/>
          <p:nvPr/>
        </p:nvSpPr>
        <p:spPr>
          <a:xfrm>
            <a:off x="4021074" y="5688943"/>
            <a:ext cx="4664739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키워드는 변수 이름으로 사용할 수 없음!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if~else~if~else</a:t>
            </a:r>
            <a:r>
              <a:rPr lang="en-US" altLang="ko-KR" dirty="0"/>
              <a:t>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if </a:t>
            </a:r>
            <a:r>
              <a:rPr lang="ko-KR" altLang="en-US" dirty="0"/>
              <a:t>문을 한 번 실행한 후 그 결과에서 </a:t>
            </a:r>
            <a:r>
              <a:rPr lang="en-US" altLang="ko-KR" dirty="0"/>
              <a:t>if </a:t>
            </a:r>
            <a:r>
              <a:rPr lang="ko-KR" altLang="en-US" dirty="0"/>
              <a:t>문을 다시 실행하는 것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1" y="1662759"/>
            <a:ext cx="66389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7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64" y="1448780"/>
            <a:ext cx="84709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64" y="3389252"/>
            <a:ext cx="85725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034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Code05-07.py</a:t>
            </a:r>
            <a:r>
              <a:rPr lang="ko-KR" altLang="en-US" dirty="0"/>
              <a:t>를 그림으로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6" y="1358771"/>
            <a:ext cx="5715635" cy="48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9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if~elif~else</a:t>
            </a:r>
            <a:r>
              <a:rPr lang="en-US" altLang="ko-KR" dirty="0"/>
              <a:t> </a:t>
            </a:r>
            <a:r>
              <a:rPr lang="ko-KR" altLang="en-US" dirty="0"/>
              <a:t>문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1294848"/>
            <a:ext cx="8325925" cy="445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3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65" r="898"/>
          <a:stretch/>
        </p:blipFill>
        <p:spPr>
          <a:xfrm>
            <a:off x="1640505" y="998730"/>
            <a:ext cx="9001000" cy="37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87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삼항</a:t>
            </a:r>
            <a:r>
              <a:rPr lang="ko-KR" altLang="en-US" dirty="0"/>
              <a:t> 연산자를 사용한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3~6</a:t>
            </a:r>
            <a:r>
              <a:rPr lang="ko-KR" altLang="en-US" dirty="0"/>
              <a:t>행 줄임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68760"/>
            <a:ext cx="85344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04075"/>
            <a:ext cx="8534400" cy="96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662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5" y="1155700"/>
            <a:ext cx="857885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85" y="3293985"/>
            <a:ext cx="85344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05891" y="2355970"/>
            <a:ext cx="5031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창 크기에 사용할 변수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설정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11~13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거북이를 가운데 아래쪽으로 이동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거북이 속도 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712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818710"/>
            <a:ext cx="8107163" cy="531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510936" y="908720"/>
            <a:ext cx="50405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16~32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반지름</a:t>
            </a:r>
            <a:r>
              <a:rPr lang="en-US" altLang="ko-KR" sz="1400" dirty="0">
                <a:solidFill>
                  <a:srgbClr val="FF0000"/>
                </a:solidFill>
              </a:rPr>
              <a:t>(radius) 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249</a:t>
            </a:r>
            <a:r>
              <a:rPr lang="ko-KR" altLang="en-US" sz="1400" dirty="0">
                <a:solidFill>
                  <a:srgbClr val="FF0000"/>
                </a:solidFill>
              </a:rPr>
              <a:t>까지 원을 반복해 그림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17~30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반지름에  따라 </a:t>
            </a:r>
            <a:r>
              <a:rPr lang="ko-KR" altLang="en-US" sz="1400" dirty="0" err="1">
                <a:solidFill>
                  <a:srgbClr val="FF0000"/>
                </a:solidFill>
              </a:rPr>
              <a:t>빨주노초파남보</a:t>
            </a:r>
            <a:r>
              <a:rPr lang="ko-KR" altLang="en-US" sz="1400" dirty="0">
                <a:solidFill>
                  <a:srgbClr val="FF0000"/>
                </a:solidFill>
              </a:rPr>
              <a:t> 색상이 반복 설정 </a:t>
            </a:r>
            <a:r>
              <a:rPr lang="en-US" altLang="ko-KR" sz="1400" dirty="0">
                <a:solidFill>
                  <a:srgbClr val="FF0000"/>
                </a:solidFill>
              </a:rPr>
              <a:t>32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거북이 원을 그림</a:t>
            </a:r>
          </a:p>
        </p:txBody>
      </p:sp>
    </p:spTree>
    <p:extLst>
      <p:ext uri="{BB962C8B-B14F-4D97-AF65-F5344CB8AC3E}">
        <p14:creationId xmlns:p14="http://schemas.microsoft.com/office/powerpoint/2010/main" val="5062830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if </a:t>
            </a:r>
            <a:r>
              <a:rPr lang="ko-KR" altLang="en-US" dirty="0"/>
              <a:t>문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리스트와 함께 사용</a:t>
            </a:r>
          </a:p>
          <a:p>
            <a:pPr lvl="1"/>
            <a:r>
              <a:rPr lang="ko-KR" altLang="en-US" dirty="0"/>
              <a:t>리스트</a:t>
            </a:r>
            <a:r>
              <a:rPr lang="en-US" altLang="ko-KR" dirty="0"/>
              <a:t>(List) : </a:t>
            </a:r>
            <a:r>
              <a:rPr lang="ko-KR" altLang="en-US" dirty="0"/>
              <a:t>데이터 여러 개를 한곳에 담아 놓은 것</a:t>
            </a:r>
            <a:endParaRPr lang="en-US" altLang="ko-KR" dirty="0"/>
          </a:p>
          <a:p>
            <a:pPr lvl="1"/>
            <a:r>
              <a:rPr lang="ko-KR" altLang="en-US" dirty="0"/>
              <a:t>방법 </a:t>
            </a:r>
            <a:r>
              <a:rPr lang="en-US" altLang="ko-KR" dirty="0"/>
              <a:t>: </a:t>
            </a:r>
            <a:r>
              <a:rPr lang="ko-KR" altLang="en-US" dirty="0"/>
              <a:t>대괄호 </a:t>
            </a:r>
            <a:r>
              <a:rPr lang="en-US" altLang="ko-KR" dirty="0"/>
              <a:t>[ ]</a:t>
            </a:r>
            <a:r>
              <a:rPr lang="ko-KR" altLang="en-US" dirty="0"/>
              <a:t>로 묶고 그 안에 필요한 것들을 한꺼번에 넣음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fruit </a:t>
            </a:r>
            <a:r>
              <a:rPr lang="ko-KR" altLang="en-US" dirty="0"/>
              <a:t>변수에 값 </a:t>
            </a:r>
            <a:r>
              <a:rPr lang="en-US" altLang="ko-KR" dirty="0"/>
              <a:t>4</a:t>
            </a:r>
            <a:r>
              <a:rPr lang="ko-KR" altLang="en-US" dirty="0"/>
              <a:t>개를 리스트 하나로 묶어 대입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추가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2258870"/>
            <a:ext cx="71628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4299597"/>
            <a:ext cx="7162800" cy="156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if </a:t>
            </a:r>
            <a:r>
              <a:rPr lang="ko-KR" altLang="en-US" dirty="0"/>
              <a:t>문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if </a:t>
            </a:r>
            <a:r>
              <a:rPr lang="ko-KR" altLang="en-US" dirty="0"/>
              <a:t>항목 </a:t>
            </a:r>
            <a:r>
              <a:rPr lang="en-US" altLang="ko-KR" dirty="0"/>
              <a:t>in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리스트에 해당 항목이 있다면 </a:t>
            </a:r>
            <a:r>
              <a:rPr lang="en-US" altLang="ko-KR" dirty="0"/>
              <a:t>True</a:t>
            </a:r>
            <a:r>
              <a:rPr lang="ko-KR" altLang="en-US" dirty="0"/>
              <a:t>를 반환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943836"/>
            <a:ext cx="7550100" cy="84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268761"/>
            <a:ext cx="7533222" cy="73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59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파이썬에서 변수 이름을 짓는 규칙 (2/2)"/>
          <p:cNvSpPr txBox="1"/>
          <p:nvPr/>
        </p:nvSpPr>
        <p:spPr>
          <a:xfrm>
            <a:off x="2369361" y="1027176"/>
            <a:ext cx="791082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파이썬</a:t>
            </a:r>
            <a:r>
              <a:rPr sz="2500"/>
              <a:t>에서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변수 이름을 짓는 규칙 </a:t>
            </a:r>
            <a:r>
              <a:rPr sz="2500"/>
              <a:t>(2/2)</a:t>
            </a:r>
          </a:p>
        </p:txBody>
      </p:sp>
      <p:grpSp>
        <p:nvGrpSpPr>
          <p:cNvPr id="354" name="between3and2 ⭕️  1stplace  ❌…"/>
          <p:cNvGrpSpPr/>
          <p:nvPr/>
        </p:nvGrpSpPr>
        <p:grpSpPr>
          <a:xfrm>
            <a:off x="2129291" y="2155173"/>
            <a:ext cx="7933419" cy="3051774"/>
            <a:chOff x="0" y="0"/>
            <a:chExt cx="15866835" cy="6103545"/>
          </a:xfrm>
        </p:grpSpPr>
        <p:pic>
          <p:nvPicPr>
            <p:cNvPr id="352" name="between3and2 ⭕️  1stplace  ❌… between3and2 ⭕️  1stplace  ❌youandi      ⭕️  you and i ❌you_and_i    ⭕️  you&amp;i     ❌if ❌  for ❌  while ❌" descr="between3and2 ⭕️  1stplace  ❌… between3and2 ⭕️  1stplace  ❌youandi      ⭕️  you and i ❌you_and_i    ⭕️  you&amp;i     ❌if ❌  for ❌  while ❌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6103545"/>
            </a:xfrm>
            <a:prstGeom prst="rect">
              <a:avLst/>
            </a:prstGeom>
            <a:effectLst/>
          </p:spPr>
        </p:pic>
        <p:sp>
          <p:nvSpPr>
            <p:cNvPr id="353" name="between3and2 ⭕️  1stplace  ❌…"/>
            <p:cNvSpPr/>
            <p:nvPr/>
          </p:nvSpPr>
          <p:spPr>
            <a:xfrm>
              <a:off x="50800" y="50800"/>
              <a:ext cx="15765235" cy="6001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656034" lvl="1" indent="-287734" algn="just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500" dirty="0">
                  <a:latin typeface="Consolas" panose="020B0609020204030204" pitchFamily="49" charset="0"/>
                </a:rPr>
                <a:t>between</a:t>
              </a:r>
              <a:r>
                <a:rPr sz="2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3</a:t>
              </a:r>
              <a:r>
                <a:rPr sz="2500" dirty="0">
                  <a:latin typeface="Consolas" panose="020B0609020204030204" pitchFamily="49" charset="0"/>
                </a:rPr>
                <a:t>and</a:t>
              </a:r>
              <a:r>
                <a:rPr sz="2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2</a:t>
              </a:r>
              <a:r>
                <a:rPr sz="2500" dirty="0">
                  <a:latin typeface="Consolas" panose="020B0609020204030204" pitchFamily="49" charset="0"/>
                </a:rPr>
                <a:t> </a:t>
              </a:r>
              <a:r>
                <a:rPr lang="en-US" sz="2500" dirty="0">
                  <a:latin typeface="Consolas" panose="020B0609020204030204" pitchFamily="49" charset="0"/>
                </a:rPr>
                <a:t>  </a:t>
              </a:r>
              <a:r>
                <a:rPr sz="2500" dirty="0">
                  <a:latin typeface="Consolas" panose="020B0609020204030204" pitchFamily="49" charset="0"/>
                </a:rPr>
                <a:t>  </a:t>
              </a:r>
              <a:r>
                <a:rPr sz="2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1</a:t>
              </a:r>
              <a:r>
                <a:rPr sz="2500" dirty="0">
                  <a:latin typeface="Consolas" panose="020B0609020204030204" pitchFamily="49" charset="0"/>
                </a:rPr>
                <a:t>stplace</a:t>
              </a:r>
              <a:endParaRPr lang="ko-KR" altLang="en-US" sz="2500" dirty="0">
                <a:latin typeface="Consolas" panose="020B0609020204030204" pitchFamily="49" charset="0"/>
              </a:endParaRPr>
            </a:p>
            <a:p>
              <a:pPr marL="656034" lvl="1" indent="-287734" algn="just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 sz="2500" dirty="0" err="1">
                  <a:latin typeface="Consolas" panose="020B0609020204030204" pitchFamily="49" charset="0"/>
                </a:rPr>
                <a:t>youandi</a:t>
              </a:r>
              <a:r>
                <a:rPr lang="en-US" sz="2500" dirty="0">
                  <a:latin typeface="Consolas" panose="020B0609020204030204" pitchFamily="49" charset="0"/>
                </a:rPr>
                <a:t> </a:t>
              </a:r>
              <a:r>
                <a:rPr lang="en-US" altLang="ko-KR" sz="2500" dirty="0">
                  <a:latin typeface="Consolas" panose="020B0609020204030204" pitchFamily="49" charset="0"/>
                </a:rPr>
                <a:t>  </a:t>
              </a:r>
              <a:r>
                <a:rPr lang="en-US" sz="2500" dirty="0">
                  <a:latin typeface="Consolas" panose="020B0609020204030204" pitchFamily="49" charset="0"/>
                </a:rPr>
                <a:t>       you and </a:t>
              </a:r>
              <a:r>
                <a:rPr lang="en-US" sz="2500" dirty="0" err="1">
                  <a:latin typeface="Consolas" panose="020B0609020204030204" pitchFamily="49" charset="0"/>
                </a:rPr>
                <a:t>i</a:t>
              </a:r>
              <a:endParaRPr lang="ko-KR" altLang="en-US" sz="2500" dirty="0">
                <a:latin typeface="Consolas" panose="020B0609020204030204" pitchFamily="49" charset="0"/>
              </a:endParaRPr>
            </a:p>
            <a:p>
              <a:pPr marL="656034" lvl="1" indent="-287734" algn="just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500" dirty="0" err="1">
                  <a:latin typeface="Consolas" panose="020B0609020204030204" pitchFamily="49" charset="0"/>
                </a:rPr>
                <a:t>you</a:t>
              </a:r>
              <a:r>
                <a:rPr sz="2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_</a:t>
              </a:r>
              <a:r>
                <a:rPr sz="2500" dirty="0" err="1">
                  <a:latin typeface="Consolas" panose="020B0609020204030204" pitchFamily="49" charset="0"/>
                </a:rPr>
                <a:t>and</a:t>
              </a:r>
              <a:r>
                <a:rPr sz="2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_</a:t>
              </a:r>
              <a:r>
                <a:rPr sz="2500" dirty="0" err="1">
                  <a:latin typeface="Consolas" panose="020B0609020204030204" pitchFamily="49" charset="0"/>
                </a:rPr>
                <a:t>i</a:t>
              </a:r>
              <a:r>
                <a:rPr sz="2500" dirty="0">
                  <a:latin typeface="Consolas" panose="020B0609020204030204" pitchFamily="49" charset="0"/>
                </a:rPr>
                <a:t>   </a:t>
              </a:r>
              <a:r>
                <a:rPr lang="en-US" sz="2500" dirty="0">
                  <a:latin typeface="Consolas" panose="020B0609020204030204" pitchFamily="49" charset="0"/>
                </a:rPr>
                <a:t>   </a:t>
              </a:r>
              <a:r>
                <a:rPr sz="2500" dirty="0">
                  <a:latin typeface="Consolas" panose="020B0609020204030204" pitchFamily="49" charset="0"/>
                </a:rPr>
                <a:t>  </a:t>
              </a:r>
              <a:r>
                <a:rPr sz="2500" dirty="0" err="1">
                  <a:latin typeface="Consolas" panose="020B0609020204030204" pitchFamily="49" charset="0"/>
                </a:rPr>
                <a:t>you</a:t>
              </a:r>
              <a:r>
                <a:rPr sz="2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&amp;</a:t>
              </a:r>
              <a:r>
                <a:rPr sz="2500" dirty="0" err="1">
                  <a:latin typeface="Consolas" panose="020B0609020204030204" pitchFamily="49" charset="0"/>
                </a:rPr>
                <a:t>i</a:t>
              </a:r>
              <a:endParaRPr sz="2500" dirty="0">
                <a:latin typeface="Consolas" panose="020B0609020204030204" pitchFamily="49" charset="0"/>
              </a:endParaRPr>
            </a:p>
            <a:p>
              <a:pPr marL="656034" lvl="1" indent="-287734" algn="just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500" dirty="0">
                  <a:latin typeface="Consolas" panose="020B0609020204030204" pitchFamily="49" charset="0"/>
                </a:rPr>
                <a:t>if </a:t>
              </a:r>
              <a:r>
                <a:rPr lang="en-US" sz="2500" dirty="0">
                  <a:latin typeface="Consolas" panose="020B0609020204030204" pitchFamily="49" charset="0"/>
                </a:rPr>
                <a:t> </a:t>
              </a:r>
              <a:r>
                <a:rPr sz="2500" dirty="0">
                  <a:latin typeface="Consolas" panose="020B0609020204030204" pitchFamily="49" charset="0"/>
                </a:rPr>
                <a:t>  </a:t>
              </a:r>
              <a:r>
                <a:rPr lang="en-US" sz="2500" dirty="0">
                  <a:latin typeface="Consolas" panose="020B0609020204030204" pitchFamily="49" charset="0"/>
                </a:rPr>
                <a:t> </a:t>
              </a:r>
              <a:r>
                <a:rPr sz="2500" dirty="0">
                  <a:latin typeface="Consolas" panose="020B0609020204030204" pitchFamily="49" charset="0"/>
                </a:rPr>
                <a:t>fo</a:t>
              </a:r>
              <a:r>
                <a:rPr lang="en-US" sz="2500" dirty="0">
                  <a:latin typeface="Consolas" panose="020B0609020204030204" pitchFamily="49" charset="0"/>
                </a:rPr>
                <a:t>r</a:t>
              </a:r>
              <a:r>
                <a:rPr sz="2500" dirty="0">
                  <a:latin typeface="Consolas" panose="020B0609020204030204" pitchFamily="49" charset="0"/>
                </a:rPr>
                <a:t> </a:t>
              </a:r>
              <a:r>
                <a:rPr lang="en-US" sz="2500" dirty="0">
                  <a:latin typeface="Consolas" panose="020B0609020204030204" pitchFamily="49" charset="0"/>
                </a:rPr>
                <a:t>     </a:t>
              </a:r>
              <a:r>
                <a:rPr sz="2500" dirty="0">
                  <a:latin typeface="Consolas" panose="020B0609020204030204" pitchFamily="49" charset="0"/>
                </a:rPr>
                <a:t>while</a:t>
              </a:r>
            </a:p>
          </p:txBody>
        </p:sp>
      </p:grpSp>
      <p:sp>
        <p:nvSpPr>
          <p:cNvPr id="355" name="네이밍 룰을 지키지 않으면 프로그램이 오류(error)로 종료됨!"/>
          <p:cNvSpPr txBox="1"/>
          <p:nvPr/>
        </p:nvSpPr>
        <p:spPr>
          <a:xfrm>
            <a:off x="2870962" y="5688943"/>
            <a:ext cx="7012689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sz="2000"/>
              <a:t>네이밍 룰을 지키지 않으면 </a:t>
            </a:r>
            <a:r>
              <a:rPr sz="2000">
                <a:latin typeface="+mj-lt"/>
                <a:ea typeface="+mj-ea"/>
                <a:cs typeface="+mj-cs"/>
                <a:sym typeface="Noto Sans KR Bold"/>
              </a:rPr>
              <a:t>프로그램이 오류(error)로 종료됨!</a:t>
            </a:r>
          </a:p>
        </p:txBody>
      </p:sp>
      <p:pic>
        <p:nvPicPr>
          <p:cNvPr id="2" name="Circle Circle" descr="Circle Circle">
            <a:extLst>
              <a:ext uri="{FF2B5EF4-FFF2-40B4-BE49-F238E27FC236}">
                <a16:creationId xmlns:a16="http://schemas.microsoft.com/office/drawing/2014/main" id="{40250031-D566-4518-B133-DCACE6D6701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03" y="3780615"/>
            <a:ext cx="496647" cy="496647"/>
          </a:xfrm>
          <a:prstGeom prst="rect">
            <a:avLst/>
          </a:prstGeom>
        </p:spPr>
      </p:pic>
      <p:pic>
        <p:nvPicPr>
          <p:cNvPr id="3" name="Circle Circle" descr="Circle Circle">
            <a:extLst>
              <a:ext uri="{FF2B5EF4-FFF2-40B4-BE49-F238E27FC236}">
                <a16:creationId xmlns:a16="http://schemas.microsoft.com/office/drawing/2014/main" id="{72D16870-C459-47EC-B7AE-7D295CB8604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03" y="3223954"/>
            <a:ext cx="496647" cy="496647"/>
          </a:xfrm>
          <a:prstGeom prst="rect">
            <a:avLst/>
          </a:prstGeom>
        </p:spPr>
      </p:pic>
      <p:pic>
        <p:nvPicPr>
          <p:cNvPr id="4" name="Circle Circle" descr="Circle Circle">
            <a:extLst>
              <a:ext uri="{FF2B5EF4-FFF2-40B4-BE49-F238E27FC236}">
                <a16:creationId xmlns:a16="http://schemas.microsoft.com/office/drawing/2014/main" id="{604C4AEB-1B9A-4D1E-9293-763BAD8A4D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03" y="2632513"/>
            <a:ext cx="496647" cy="496647"/>
          </a:xfrm>
          <a:prstGeom prst="rect">
            <a:avLst/>
          </a:prstGeom>
        </p:spPr>
      </p:pic>
      <p:grpSp>
        <p:nvGrpSpPr>
          <p:cNvPr id="13" name="Group">
            <a:extLst>
              <a:ext uri="{FF2B5EF4-FFF2-40B4-BE49-F238E27FC236}">
                <a16:creationId xmlns:a16="http://schemas.microsoft.com/office/drawing/2014/main" id="{BE0BEC6E-2478-47D3-AD82-40D5DA8BE947}"/>
              </a:ext>
            </a:extLst>
          </p:cNvPr>
          <p:cNvGrpSpPr/>
          <p:nvPr/>
        </p:nvGrpSpPr>
        <p:grpSpPr>
          <a:xfrm>
            <a:off x="7409022" y="2616252"/>
            <a:ext cx="529169" cy="529169"/>
            <a:chOff x="-179605" y="-179605"/>
            <a:chExt cx="1058337" cy="1058337"/>
          </a:xfrm>
        </p:grpSpPr>
        <p:pic>
          <p:nvPicPr>
            <p:cNvPr id="14" name="Line Line" descr="Line Line">
              <a:extLst>
                <a:ext uri="{FF2B5EF4-FFF2-40B4-BE49-F238E27FC236}">
                  <a16:creationId xmlns:a16="http://schemas.microsoft.com/office/drawing/2014/main" id="{2B71F928-D12D-47CB-946F-1D57A220CC3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15" name="Line Line" descr="Line Line">
              <a:extLst>
                <a:ext uri="{FF2B5EF4-FFF2-40B4-BE49-F238E27FC236}">
                  <a16:creationId xmlns:a16="http://schemas.microsoft.com/office/drawing/2014/main" id="{06C196E6-2C10-4F07-BB44-FF643ACC375B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grpSp>
        <p:nvGrpSpPr>
          <p:cNvPr id="16" name="Group">
            <a:extLst>
              <a:ext uri="{FF2B5EF4-FFF2-40B4-BE49-F238E27FC236}">
                <a16:creationId xmlns:a16="http://schemas.microsoft.com/office/drawing/2014/main" id="{B406C558-2A86-4DA9-91EE-9280FC37AE59}"/>
              </a:ext>
            </a:extLst>
          </p:cNvPr>
          <p:cNvGrpSpPr/>
          <p:nvPr/>
        </p:nvGrpSpPr>
        <p:grpSpPr>
          <a:xfrm>
            <a:off x="7409022" y="3207693"/>
            <a:ext cx="529169" cy="529169"/>
            <a:chOff x="-179605" y="-179605"/>
            <a:chExt cx="1058337" cy="1058337"/>
          </a:xfrm>
        </p:grpSpPr>
        <p:pic>
          <p:nvPicPr>
            <p:cNvPr id="17" name="Line Line" descr="Line Line">
              <a:extLst>
                <a:ext uri="{FF2B5EF4-FFF2-40B4-BE49-F238E27FC236}">
                  <a16:creationId xmlns:a16="http://schemas.microsoft.com/office/drawing/2014/main" id="{FFFFEDDB-C7FC-4729-85D8-CA607F51900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18" name="Line Line" descr="Line Line">
              <a:extLst>
                <a:ext uri="{FF2B5EF4-FFF2-40B4-BE49-F238E27FC236}">
                  <a16:creationId xmlns:a16="http://schemas.microsoft.com/office/drawing/2014/main" id="{66C0E613-7277-446F-9D0B-7F5EB324C58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id="{0338BF97-B207-42C5-8FD2-06D44A69F0CE}"/>
              </a:ext>
            </a:extLst>
          </p:cNvPr>
          <p:cNvGrpSpPr/>
          <p:nvPr/>
        </p:nvGrpSpPr>
        <p:grpSpPr>
          <a:xfrm>
            <a:off x="7409022" y="3764354"/>
            <a:ext cx="529169" cy="529169"/>
            <a:chOff x="-179605" y="-179605"/>
            <a:chExt cx="1058337" cy="1058337"/>
          </a:xfrm>
        </p:grpSpPr>
        <p:pic>
          <p:nvPicPr>
            <p:cNvPr id="20" name="Line Line" descr="Line Line">
              <a:extLst>
                <a:ext uri="{FF2B5EF4-FFF2-40B4-BE49-F238E27FC236}">
                  <a16:creationId xmlns:a16="http://schemas.microsoft.com/office/drawing/2014/main" id="{23CADD6B-2913-4F57-A8DD-432DD815CE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21" name="Line Line" descr="Line Line">
              <a:extLst>
                <a:ext uri="{FF2B5EF4-FFF2-40B4-BE49-F238E27FC236}">
                  <a16:creationId xmlns:a16="http://schemas.microsoft.com/office/drawing/2014/main" id="{34AA32FD-E752-4D07-9C9D-E9744709EE4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grpSp>
        <p:nvGrpSpPr>
          <p:cNvPr id="22" name="Group">
            <a:extLst>
              <a:ext uri="{FF2B5EF4-FFF2-40B4-BE49-F238E27FC236}">
                <a16:creationId xmlns:a16="http://schemas.microsoft.com/office/drawing/2014/main" id="{6579B354-414C-4AC1-A6B3-959CD1CD7D7C}"/>
              </a:ext>
            </a:extLst>
          </p:cNvPr>
          <p:cNvGrpSpPr/>
          <p:nvPr/>
        </p:nvGrpSpPr>
        <p:grpSpPr>
          <a:xfrm>
            <a:off x="3326307" y="4337164"/>
            <a:ext cx="529169" cy="529169"/>
            <a:chOff x="-179605" y="-179605"/>
            <a:chExt cx="1058337" cy="1058337"/>
          </a:xfrm>
        </p:grpSpPr>
        <p:pic>
          <p:nvPicPr>
            <p:cNvPr id="23" name="Line Line" descr="Line Line">
              <a:extLst>
                <a:ext uri="{FF2B5EF4-FFF2-40B4-BE49-F238E27FC236}">
                  <a16:creationId xmlns:a16="http://schemas.microsoft.com/office/drawing/2014/main" id="{B9EF3AA5-402D-424A-A20D-198DA51C458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24" name="Line Line" descr="Line Line">
              <a:extLst>
                <a:ext uri="{FF2B5EF4-FFF2-40B4-BE49-F238E27FC236}">
                  <a16:creationId xmlns:a16="http://schemas.microsoft.com/office/drawing/2014/main" id="{CCA29108-AA78-4A1A-9656-416DB595E91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grpSp>
        <p:nvGrpSpPr>
          <p:cNvPr id="25" name="Group">
            <a:extLst>
              <a:ext uri="{FF2B5EF4-FFF2-40B4-BE49-F238E27FC236}">
                <a16:creationId xmlns:a16="http://schemas.microsoft.com/office/drawing/2014/main" id="{D75EB740-7C5E-4003-AEEF-71C4FE8A0389}"/>
              </a:ext>
            </a:extLst>
          </p:cNvPr>
          <p:cNvGrpSpPr/>
          <p:nvPr/>
        </p:nvGrpSpPr>
        <p:grpSpPr>
          <a:xfrm>
            <a:off x="4762507" y="4337164"/>
            <a:ext cx="529169" cy="529169"/>
            <a:chOff x="-179605" y="-179605"/>
            <a:chExt cx="1058337" cy="1058337"/>
          </a:xfrm>
        </p:grpSpPr>
        <p:pic>
          <p:nvPicPr>
            <p:cNvPr id="26" name="Line Line" descr="Line Line">
              <a:extLst>
                <a:ext uri="{FF2B5EF4-FFF2-40B4-BE49-F238E27FC236}">
                  <a16:creationId xmlns:a16="http://schemas.microsoft.com/office/drawing/2014/main" id="{E26B2740-2C69-4AD5-9232-F9658926D63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27" name="Line Line" descr="Line Line">
              <a:extLst>
                <a:ext uri="{FF2B5EF4-FFF2-40B4-BE49-F238E27FC236}">
                  <a16:creationId xmlns:a16="http://schemas.microsoft.com/office/drawing/2014/main" id="{985F0365-13F4-4C45-935C-5A4F44074DD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  <p:grpSp>
        <p:nvGrpSpPr>
          <p:cNvPr id="28" name="Group">
            <a:extLst>
              <a:ext uri="{FF2B5EF4-FFF2-40B4-BE49-F238E27FC236}">
                <a16:creationId xmlns:a16="http://schemas.microsoft.com/office/drawing/2014/main" id="{C6906BA8-36F6-45C1-A641-0A1AF9460C9E}"/>
              </a:ext>
            </a:extLst>
          </p:cNvPr>
          <p:cNvGrpSpPr/>
          <p:nvPr/>
        </p:nvGrpSpPr>
        <p:grpSpPr>
          <a:xfrm>
            <a:off x="6635740" y="4337164"/>
            <a:ext cx="529169" cy="529169"/>
            <a:chOff x="-179605" y="-179605"/>
            <a:chExt cx="1058337" cy="1058337"/>
          </a:xfrm>
        </p:grpSpPr>
        <p:pic>
          <p:nvPicPr>
            <p:cNvPr id="29" name="Line Line" descr="Line Line">
              <a:extLst>
                <a:ext uri="{FF2B5EF4-FFF2-40B4-BE49-F238E27FC236}">
                  <a16:creationId xmlns:a16="http://schemas.microsoft.com/office/drawing/2014/main" id="{F13E5206-DDD8-4794-81AC-3E5AF7E5407B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  <p:pic>
          <p:nvPicPr>
            <p:cNvPr id="30" name="Line Line" descr="Line Line">
              <a:extLst>
                <a:ext uri="{FF2B5EF4-FFF2-40B4-BE49-F238E27FC236}">
                  <a16:creationId xmlns:a16="http://schemas.microsoft.com/office/drawing/2014/main" id="{61AC0A2B-F707-44BC-B40C-45319861C62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500000">
              <a:off x="-271794" y="222563"/>
              <a:ext cx="1242716" cy="254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if </a:t>
            </a:r>
            <a:r>
              <a:rPr lang="ko-KR" altLang="en-US" dirty="0"/>
              <a:t>문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 숫자 중에서 리스트 안에 없는 숫자 찾기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44" y="1088741"/>
            <a:ext cx="8176127" cy="518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587358" y="1313766"/>
            <a:ext cx="50763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빈 리스트인 </a:t>
            </a:r>
            <a:r>
              <a:rPr lang="en-US" altLang="ko-KR" sz="1400" dirty="0">
                <a:solidFill>
                  <a:srgbClr val="FF0000"/>
                </a:solidFill>
              </a:rPr>
              <a:t>numbers </a:t>
            </a:r>
            <a:r>
              <a:rPr lang="ko-KR" altLang="en-US" sz="1400" dirty="0">
                <a:solidFill>
                  <a:srgbClr val="FF0000"/>
                </a:solidFill>
              </a:rPr>
              <a:t>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행과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각각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부터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총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회를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0~9</a:t>
            </a:r>
            <a:r>
              <a:rPr lang="ko-KR" altLang="en-US" sz="1400" dirty="0">
                <a:solidFill>
                  <a:srgbClr val="FF0000"/>
                </a:solidFill>
              </a:rPr>
              <a:t>의 숫자 총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개를 </a:t>
            </a:r>
            <a:r>
              <a:rPr lang="en-US" altLang="ko-KR" sz="1400" dirty="0">
                <a:solidFill>
                  <a:srgbClr val="FF0000"/>
                </a:solidFill>
              </a:rPr>
              <a:t>numbers </a:t>
            </a:r>
            <a:r>
              <a:rPr lang="ko-KR" altLang="en-US" sz="1400" dirty="0">
                <a:solidFill>
                  <a:srgbClr val="FF0000"/>
                </a:solidFill>
              </a:rPr>
              <a:t>리스트에 </a:t>
            </a:r>
            <a:r>
              <a:rPr lang="ko-KR" altLang="en-US" sz="1400" dirty="0" err="1">
                <a:solidFill>
                  <a:srgbClr val="FF0000"/>
                </a:solidFill>
              </a:rPr>
              <a:t>만듬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생성된 리스트 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8823" y="3383995"/>
            <a:ext cx="50763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0</a:t>
            </a:r>
            <a:r>
              <a:rPr lang="ko-KR" altLang="en-US" sz="1400" dirty="0">
                <a:solidFill>
                  <a:srgbClr val="FF0000"/>
                </a:solidFill>
              </a:rPr>
              <a:t>부터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까지의 숫자를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에 넣음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numbers </a:t>
            </a:r>
            <a:r>
              <a:rPr lang="ko-KR" altLang="en-US" sz="1400" dirty="0">
                <a:solidFill>
                  <a:srgbClr val="FF0000"/>
                </a:solidFill>
              </a:rPr>
              <a:t>리스트에 해당 숫자가 없다면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행에서 숫자     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>
                <a:solidFill>
                  <a:srgbClr val="FF0000"/>
                </a:solidFill>
              </a:rPr>
              <a:t>없다는 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3318857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if </a:t>
            </a:r>
            <a:r>
              <a:rPr lang="ko-KR" altLang="en-US" dirty="0"/>
              <a:t>문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268760"/>
            <a:ext cx="7650850" cy="51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515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if </a:t>
            </a:r>
            <a:r>
              <a:rPr lang="ko-KR" altLang="en-US" dirty="0"/>
              <a:t>문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36" y="818711"/>
            <a:ext cx="84677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8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7AB72-E0E7-2043-94CB-63236BB2E129}"/>
              </a:ext>
            </a:extLst>
          </p:cNvPr>
          <p:cNvSpPr txBox="1"/>
          <p:nvPr/>
        </p:nvSpPr>
        <p:spPr>
          <a:xfrm>
            <a:off x="3305175" y="3867150"/>
            <a:ext cx="3552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END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6889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변수 이름을 짓는 관례: 네이밍 컨벤션(naming convention)"/>
          <p:cNvSpPr txBox="1"/>
          <p:nvPr/>
        </p:nvSpPr>
        <p:spPr>
          <a:xfrm>
            <a:off x="1664097" y="1027176"/>
            <a:ext cx="9505359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2500"/>
              <a:t>변수 이름을 짓는 관례: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네이밍 컨벤션</a:t>
            </a:r>
            <a:r>
              <a:rPr sz="2500"/>
              <a:t>(naming convention)</a:t>
            </a:r>
          </a:p>
        </p:txBody>
      </p:sp>
      <p:grpSp>
        <p:nvGrpSpPr>
          <p:cNvPr id="362" name="'관례'란  지키면 좋은 것"/>
          <p:cNvGrpSpPr/>
          <p:nvPr/>
        </p:nvGrpSpPr>
        <p:grpSpPr>
          <a:xfrm>
            <a:off x="2129291" y="2292768"/>
            <a:ext cx="7933418" cy="829735"/>
            <a:chOff x="0" y="0"/>
            <a:chExt cx="15866834" cy="1659468"/>
          </a:xfrm>
        </p:grpSpPr>
        <p:sp>
          <p:nvSpPr>
            <p:cNvPr id="361" name="'관례'란  지키면 좋은 것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/>
                <a:t>'관례'</a:t>
              </a:r>
              <a:r>
                <a:rPr sz="2500">
                  <a:sym typeface="Noto Sans KR Regular"/>
                </a:rPr>
                <a:t>란  </a:t>
              </a:r>
              <a:r>
                <a:rPr sz="2500"/>
                <a:t>지키면 좋은 것</a:t>
              </a:r>
            </a:p>
          </p:txBody>
        </p:sp>
        <p:pic>
          <p:nvPicPr>
            <p:cNvPr id="360" name="'관례'란  지키면 좋은 것 '관례'란  지키면 좋은 것" descr="'관례'란  지키면 좋은 것 '관례'란  지키면 좋은 것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1659469"/>
            </a:xfrm>
            <a:prstGeom prst="rect">
              <a:avLst/>
            </a:prstGeom>
            <a:effectLst/>
          </p:spPr>
        </p:pic>
      </p:grpSp>
      <p:grpSp>
        <p:nvGrpSpPr>
          <p:cNvPr id="365" name="'네이밍 컨벤션'이란  전 세계 개발자이 만든 가이드"/>
          <p:cNvGrpSpPr/>
          <p:nvPr/>
        </p:nvGrpSpPr>
        <p:grpSpPr>
          <a:xfrm>
            <a:off x="2129291" y="3797097"/>
            <a:ext cx="7933418" cy="829735"/>
            <a:chOff x="0" y="0"/>
            <a:chExt cx="15866834" cy="1659469"/>
          </a:xfrm>
        </p:grpSpPr>
        <p:sp>
          <p:nvSpPr>
            <p:cNvPr id="364" name="'네이밍 컨벤션'이란  전 세계 개발자이 만든 가이드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500"/>
                <a:t>'네이밍 컨벤션'</a:t>
              </a:r>
              <a:r>
                <a:rPr sz="2500">
                  <a:sym typeface="Noto Sans KR Regular"/>
                </a:rPr>
                <a:t>이란  전 세계 개발자이 만든 가이드</a:t>
              </a:r>
            </a:p>
          </p:txBody>
        </p:sp>
        <p:pic>
          <p:nvPicPr>
            <p:cNvPr id="363" name="'네이밍 컨벤션'이란  전 세계 개발자이 만든 가이드 '네이밍 컨벤션'이란  전 세계 개발자이 만든 가이드" descr="'네이밍 컨벤션'이란  전 세계 개발자이 만든 가이드 '네이밍 컨벤션'이란  전 세계 개발자이 만든 가이드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5866835" cy="1659471"/>
            </a:xfrm>
            <a:prstGeom prst="rect">
              <a:avLst/>
            </a:prstGeom>
            <a:effectLst/>
          </p:spPr>
        </p:pic>
      </p:grpSp>
      <p:grpSp>
        <p:nvGrpSpPr>
          <p:cNvPr id="368" name="회사마다, 프로젝트마다 네이밍 컨벤션이 다를 수 있음"/>
          <p:cNvGrpSpPr/>
          <p:nvPr/>
        </p:nvGrpSpPr>
        <p:grpSpPr>
          <a:xfrm>
            <a:off x="2129291" y="5301426"/>
            <a:ext cx="7933418" cy="829735"/>
            <a:chOff x="0" y="0"/>
            <a:chExt cx="15866834" cy="1659469"/>
          </a:xfrm>
        </p:grpSpPr>
        <p:sp>
          <p:nvSpPr>
            <p:cNvPr id="367" name="회사마다, 프로젝트마다 네이밍 컨벤션이 다를 수 있음"/>
            <p:cNvSpPr/>
            <p:nvPr/>
          </p:nvSpPr>
          <p:spPr>
            <a:xfrm>
              <a:off x="50800" y="50800"/>
              <a:ext cx="15765235" cy="155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r>
                <a:rPr sz="2500"/>
                <a:t>회사마다, 프로젝트마다 네이밍 컨벤션이 다를 수 있음</a:t>
              </a:r>
            </a:p>
          </p:txBody>
        </p:sp>
        <p:pic>
          <p:nvPicPr>
            <p:cNvPr id="366" name="회사마다, 프로젝트마다 네이밍 컨벤션이 다를 수 있음 회사마다, 프로젝트마다 네이밍 컨벤션이 다를 수 있음" descr="회사마다, 프로젝트마다 네이밍 컨벤션이 다를 수 있음 회사마다, 프로젝트마다 네이밍 컨벤션이 다를 수 있음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5866835" cy="165947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변수 이름을 짓는 관례 (1/2)"/>
          <p:cNvSpPr txBox="1"/>
          <p:nvPr/>
        </p:nvSpPr>
        <p:spPr>
          <a:xfrm>
            <a:off x="3354246" y="1027176"/>
            <a:ext cx="5714706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변수 이름을 짓는 관례 </a:t>
            </a:r>
            <a:r>
              <a:rPr sz="2500"/>
              <a:t>(1/2)</a:t>
            </a:r>
          </a:p>
        </p:txBody>
      </p:sp>
      <p:grpSp>
        <p:nvGrpSpPr>
          <p:cNvPr id="375" name="영어 알파벳(A-Z, a-z)을 좋아합니다 😘…"/>
          <p:cNvGrpSpPr/>
          <p:nvPr/>
        </p:nvGrpSpPr>
        <p:grpSpPr>
          <a:xfrm>
            <a:off x="2129291" y="2155173"/>
            <a:ext cx="7933418" cy="3051773"/>
            <a:chOff x="0" y="0"/>
            <a:chExt cx="15866834" cy="6103544"/>
          </a:xfrm>
        </p:grpSpPr>
        <p:pic>
          <p:nvPicPr>
            <p:cNvPr id="373" name="영어 알파벳(A-Z, a-z)을 좋아합니다 😘… 영어 알파벳(A-Z, a-z)을 좋아합니다 😘친절한 이름(=자세한 이름)을 좋아합니다 😍긴 이름은 밑줄(_), 또는 대문자로 구분합니다 🧐" descr="영어 알파벳(A-Z, a-z)을 좋아합니다 😘… 영어 알파벳(A-Z, a-z)을 좋아합니다 😘친절한 이름(=자세한 이름)을 좋아합니다 😍긴 이름은 밑줄(_), 또는 대문자로 구분합니다 🧐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866835" cy="6103545"/>
            </a:xfrm>
            <a:prstGeom prst="rect">
              <a:avLst/>
            </a:prstGeom>
            <a:effectLst/>
          </p:spPr>
        </p:pic>
        <p:sp>
          <p:nvSpPr>
            <p:cNvPr id="374" name="영어 알파벳(A-Z, a-z)을 좋아합니다 😘…"/>
            <p:cNvSpPr/>
            <p:nvPr/>
          </p:nvSpPr>
          <p:spPr>
            <a:xfrm>
              <a:off x="50800" y="50800"/>
              <a:ext cx="15765235" cy="6001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/>
              </a:pPr>
              <a:r>
                <a:rPr sz="2500" dirty="0" err="1">
                  <a:latin typeface="+mj-lt"/>
                  <a:ea typeface="+mj-ea"/>
                  <a:cs typeface="+mj-cs"/>
                  <a:sym typeface="Noto Sans KR Bold"/>
                </a:rPr>
                <a:t>영어</a:t>
              </a:r>
              <a:r>
                <a:rPr sz="2500" dirty="0">
                  <a:latin typeface="+mj-lt"/>
                  <a:ea typeface="+mj-ea"/>
                  <a:cs typeface="+mj-cs"/>
                  <a:sym typeface="Noto Sans KR Bold"/>
                </a:rPr>
                <a:t> </a:t>
              </a:r>
              <a:r>
                <a:rPr sz="2500" dirty="0" err="1">
                  <a:latin typeface="+mj-lt"/>
                  <a:ea typeface="+mj-ea"/>
                  <a:cs typeface="+mj-cs"/>
                  <a:sym typeface="Noto Sans KR Bold"/>
                </a:rPr>
                <a:t>알파벳</a:t>
              </a:r>
              <a:r>
                <a:rPr sz="2500" dirty="0"/>
                <a:t>(A-Z, a-z)을 </a:t>
              </a:r>
              <a:r>
                <a:rPr sz="2500" dirty="0" err="1"/>
                <a:t>좋아합니다</a:t>
              </a:r>
              <a:endParaRPr sz="2500" dirty="0">
                <a:solidFill>
                  <a:srgbClr val="DD9043"/>
                </a:solidFill>
              </a:endParaRPr>
            </a:p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/>
              </a:pPr>
              <a:r>
                <a:rPr sz="2500" dirty="0" err="1">
                  <a:latin typeface="+mj-lt"/>
                  <a:ea typeface="+mj-ea"/>
                  <a:cs typeface="+mj-cs"/>
                  <a:sym typeface="Noto Sans KR Bold"/>
                </a:rPr>
                <a:t>친절한</a:t>
              </a:r>
              <a:r>
                <a:rPr sz="2500" dirty="0">
                  <a:latin typeface="+mj-lt"/>
                  <a:ea typeface="+mj-ea"/>
                  <a:cs typeface="+mj-cs"/>
                  <a:sym typeface="Noto Sans KR Bold"/>
                </a:rPr>
                <a:t> </a:t>
              </a:r>
              <a:r>
                <a:rPr sz="2500" dirty="0" err="1">
                  <a:latin typeface="+mj-lt"/>
                  <a:ea typeface="+mj-ea"/>
                  <a:cs typeface="+mj-cs"/>
                  <a:sym typeface="Noto Sans KR Bold"/>
                </a:rPr>
                <a:t>이름</a:t>
              </a:r>
              <a:r>
                <a:rPr sz="2500" dirty="0"/>
                <a:t>(=</a:t>
              </a:r>
              <a:r>
                <a:rPr sz="2500" dirty="0" err="1"/>
                <a:t>자세한</a:t>
              </a:r>
              <a:r>
                <a:rPr sz="2500" dirty="0"/>
                <a:t> </a:t>
              </a:r>
              <a:r>
                <a:rPr sz="2500" dirty="0" err="1"/>
                <a:t>이름</a:t>
              </a:r>
              <a:r>
                <a:rPr sz="2500" dirty="0"/>
                <a:t>)을 </a:t>
              </a:r>
              <a:r>
                <a:rPr sz="2500" dirty="0" err="1"/>
                <a:t>좋아합니다</a:t>
              </a:r>
              <a:endParaRPr sz="2500" dirty="0"/>
            </a:p>
            <a:p>
              <a:pPr marL="656034" lvl="1" indent="-287734">
                <a:lnSpc>
                  <a:spcPct val="150000"/>
                </a:lnSpc>
                <a:buClr>
                  <a:srgbClr val="535353"/>
                </a:buClr>
                <a:buSzPct val="82000"/>
                <a:buChar char="•"/>
                <a:defRPr sz="5000"/>
              </a:pPr>
              <a:r>
                <a:rPr sz="2500" dirty="0"/>
                <a:t>긴 </a:t>
              </a:r>
              <a:r>
                <a:rPr sz="2500" dirty="0" err="1"/>
                <a:t>이름은</a:t>
              </a:r>
              <a:r>
                <a:rPr sz="2500" dirty="0"/>
                <a:t> </a:t>
              </a:r>
              <a:r>
                <a:rPr sz="2500" dirty="0" err="1">
                  <a:latin typeface="+mj-lt"/>
                  <a:ea typeface="+mj-ea"/>
                  <a:cs typeface="+mj-cs"/>
                  <a:sym typeface="Noto Sans KR Bold"/>
                </a:rPr>
                <a:t>밑줄</a:t>
              </a:r>
              <a:r>
                <a:rPr sz="2500" dirty="0">
                  <a:latin typeface="+mj-lt"/>
                  <a:ea typeface="+mj-ea"/>
                  <a:cs typeface="+mj-cs"/>
                  <a:sym typeface="Noto Sans KR Bold"/>
                </a:rPr>
                <a:t>(_)</a:t>
              </a:r>
              <a:r>
                <a:rPr sz="2500" dirty="0"/>
                <a:t>, </a:t>
              </a:r>
              <a:r>
                <a:rPr sz="2500" dirty="0" err="1"/>
                <a:t>또는</a:t>
              </a:r>
              <a:r>
                <a:rPr sz="2500" dirty="0"/>
                <a:t> </a:t>
              </a:r>
              <a:r>
                <a:rPr sz="2500" dirty="0" err="1">
                  <a:latin typeface="+mj-lt"/>
                  <a:ea typeface="+mj-ea"/>
                  <a:cs typeface="+mj-cs"/>
                  <a:sym typeface="Noto Sans KR Bold"/>
                </a:rPr>
                <a:t>대문자</a:t>
              </a:r>
              <a:r>
                <a:rPr sz="2500" dirty="0" err="1"/>
                <a:t>로</a:t>
              </a:r>
              <a:r>
                <a:rPr sz="2500" dirty="0"/>
                <a:t> </a:t>
              </a:r>
              <a:r>
                <a:rPr sz="2500" dirty="0" err="1"/>
                <a:t>구분합니</a:t>
              </a:r>
              <a:r>
                <a:rPr lang="ko-KR" altLang="en-US" sz="2500" dirty="0"/>
                <a:t>다</a:t>
              </a:r>
              <a:endParaRPr sz="2500" dirty="0"/>
            </a:p>
          </p:txBody>
        </p:sp>
      </p:grpSp>
      <p:sp>
        <p:nvSpPr>
          <p:cNvPr id="376" name="변수 이름을 짓는 관례(네이밍 컨벤션)는 지키면 좋은 것!"/>
          <p:cNvSpPr txBox="1"/>
          <p:nvPr/>
        </p:nvSpPr>
        <p:spPr>
          <a:xfrm>
            <a:off x="3258284" y="5688943"/>
            <a:ext cx="6232475" cy="346249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 spc="-75" dirty="0" err="1"/>
              <a:t>변수</a:t>
            </a:r>
            <a:r>
              <a:rPr sz="2000" spc="-75" dirty="0"/>
              <a:t> </a:t>
            </a:r>
            <a:r>
              <a:rPr sz="2000" spc="-75" dirty="0" err="1"/>
              <a:t>이름을</a:t>
            </a:r>
            <a:r>
              <a:rPr sz="2000" spc="-75" dirty="0"/>
              <a:t> </a:t>
            </a:r>
            <a:r>
              <a:rPr sz="2000" spc="-75" dirty="0" err="1"/>
              <a:t>짓는</a:t>
            </a:r>
            <a:r>
              <a:rPr sz="2000" spc="-75" dirty="0"/>
              <a:t> </a:t>
            </a:r>
            <a:r>
              <a:rPr sz="2000" spc="-75" dirty="0" err="1"/>
              <a:t>관례</a:t>
            </a:r>
            <a:r>
              <a:rPr sz="2000" spc="-75" dirty="0"/>
              <a:t>(</a:t>
            </a:r>
            <a:r>
              <a:rPr sz="2000" spc="-75" dirty="0" err="1"/>
              <a:t>네이밍</a:t>
            </a:r>
            <a:r>
              <a:rPr sz="2000" spc="-75" dirty="0"/>
              <a:t> </a:t>
            </a:r>
            <a:r>
              <a:rPr sz="2000" spc="-75" dirty="0" err="1"/>
              <a:t>컨벤션</a:t>
            </a:r>
            <a:r>
              <a:rPr sz="2000" spc="-75" dirty="0"/>
              <a:t>)는 </a:t>
            </a:r>
            <a:r>
              <a:rPr sz="2000" spc="-75" dirty="0" err="1"/>
              <a:t>지키면</a:t>
            </a:r>
            <a:r>
              <a:rPr sz="2000" spc="-75" dirty="0"/>
              <a:t> </a:t>
            </a:r>
            <a:r>
              <a:rPr sz="2000" spc="-75" dirty="0" err="1"/>
              <a:t>좋은</a:t>
            </a:r>
            <a:r>
              <a:rPr sz="2000" spc="-75" dirty="0"/>
              <a:t> 것!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Noto Sans KR Bold"/>
        <a:ea typeface="Noto Sans KR Bold"/>
        <a:cs typeface="Noto Sans KR Bold"/>
      </a:majorFont>
      <a:minorFont>
        <a:latin typeface="Noto Sans KR Regular"/>
        <a:ea typeface="Noto Sans KR Regular"/>
        <a:cs typeface="Noto Sans KR Regular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Noto Sans K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Noto Sans K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1492</Words>
  <Application>Microsoft Office PowerPoint</Application>
  <PresentationFormat>와이드스크린</PresentationFormat>
  <Paragraphs>484</Paragraphs>
  <Slides>73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73</vt:i4>
      </vt:variant>
    </vt:vector>
  </HeadingPairs>
  <TitlesOfParts>
    <vt:vector size="88" baseType="lpstr">
      <vt:lpstr>HY견고딕</vt:lpstr>
      <vt:lpstr>HY견명조</vt:lpstr>
      <vt:lpstr>Noto Sans KR Black</vt:lpstr>
      <vt:lpstr>Noto Sans KR Bold</vt:lpstr>
      <vt:lpstr>Noto Sans KR Regular</vt:lpstr>
      <vt:lpstr>나눔고딕</vt:lpstr>
      <vt:lpstr>돋움</vt:lpstr>
      <vt:lpstr>맑은 고딕</vt:lpstr>
      <vt:lpstr>Arial</vt:lpstr>
      <vt:lpstr>Consolas</vt:lpstr>
      <vt:lpstr>Verdana</vt:lpstr>
      <vt:lpstr>Wingdings</vt:lpstr>
      <vt:lpstr>Office 테마</vt:lpstr>
      <vt:lpstr>1_Office 테마</vt:lpstr>
      <vt:lpstr>Showroom</vt:lpstr>
      <vt:lpstr>PYTHON PROGRAMMING (HAEA9225) (4주차)  조건문, 비교/논리 연산자                           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if 조건문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Section01 이 장에서 만들 프로그램</vt:lpstr>
      <vt:lpstr>Section01 이 장에서 만들 프로그램</vt:lpstr>
      <vt:lpstr>Section02 기본 if 문</vt:lpstr>
      <vt:lpstr>Section02 기본 if 문</vt:lpstr>
      <vt:lpstr>Section02 기본 if 문</vt:lpstr>
      <vt:lpstr>Section02 기본 if 문</vt:lpstr>
      <vt:lpstr>Section02 기본 if 문</vt:lpstr>
      <vt:lpstr>Section02 기본 if 문</vt:lpstr>
      <vt:lpstr>Section02 기본 if 문</vt:lpstr>
      <vt:lpstr>Section02 기본 if 문</vt:lpstr>
      <vt:lpstr>Section03 중첩 if 문</vt:lpstr>
      <vt:lpstr>Section03 중첩 if 문</vt:lpstr>
      <vt:lpstr>Section03 중첩 if 문</vt:lpstr>
      <vt:lpstr>Section03 중첩 if 문</vt:lpstr>
      <vt:lpstr>Section03 중첩 if 문</vt:lpstr>
      <vt:lpstr>Section03 중첩 if 문</vt:lpstr>
      <vt:lpstr>Section03 중첩 if 문</vt:lpstr>
      <vt:lpstr>Section03 중첩 if 문</vt:lpstr>
      <vt:lpstr>Section04  if 문 응용</vt:lpstr>
      <vt:lpstr>Section04  if 문 응용</vt:lpstr>
      <vt:lpstr>Section04  if 문 응용</vt:lpstr>
      <vt:lpstr>Section04  if 문 응용</vt:lpstr>
      <vt:lpstr>Section04  if 문 응용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 (HAEA9225) (2주차)                                  20250312</dc:title>
  <dc:creator>대식 정</dc:creator>
  <cp:lastModifiedBy>대식 정</cp:lastModifiedBy>
  <cp:revision>7</cp:revision>
  <dcterms:created xsi:type="dcterms:W3CDTF">2025-03-11T22:08:46Z</dcterms:created>
  <dcterms:modified xsi:type="dcterms:W3CDTF">2025-03-25T12:29:08Z</dcterms:modified>
</cp:coreProperties>
</file>